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01" r:id="rId2"/>
    <p:sldId id="521" r:id="rId3"/>
    <p:sldId id="570" r:id="rId4"/>
    <p:sldId id="641" r:id="rId5"/>
    <p:sldId id="642" r:id="rId6"/>
    <p:sldId id="643" r:id="rId7"/>
    <p:sldId id="649" r:id="rId8"/>
    <p:sldId id="640" r:id="rId9"/>
    <p:sldId id="651" r:id="rId10"/>
    <p:sldId id="656" r:id="rId11"/>
    <p:sldId id="655" r:id="rId12"/>
    <p:sldId id="658" r:id="rId13"/>
    <p:sldId id="657" r:id="rId14"/>
    <p:sldId id="665" r:id="rId15"/>
    <p:sldId id="666" r:id="rId16"/>
    <p:sldId id="667" r:id="rId17"/>
    <p:sldId id="668" r:id="rId18"/>
    <p:sldId id="669" r:id="rId19"/>
    <p:sldId id="670" r:id="rId20"/>
    <p:sldId id="671" r:id="rId21"/>
    <p:sldId id="672" r:id="rId22"/>
    <p:sldId id="677" r:id="rId23"/>
    <p:sldId id="678" r:id="rId24"/>
    <p:sldId id="679" r:id="rId25"/>
    <p:sldId id="680" r:id="rId26"/>
    <p:sldId id="685" r:id="rId27"/>
    <p:sldId id="686" r:id="rId28"/>
    <p:sldId id="743" r:id="rId29"/>
    <p:sldId id="744" r:id="rId30"/>
    <p:sldId id="750" r:id="rId31"/>
    <p:sldId id="751" r:id="rId32"/>
    <p:sldId id="754" r:id="rId33"/>
    <p:sldId id="752" r:id="rId34"/>
    <p:sldId id="755" r:id="rId35"/>
    <p:sldId id="753" r:id="rId36"/>
    <p:sldId id="687" r:id="rId37"/>
    <p:sldId id="688" r:id="rId38"/>
    <p:sldId id="693" r:id="rId39"/>
    <p:sldId id="694" r:id="rId40"/>
    <p:sldId id="695" r:id="rId41"/>
    <p:sldId id="696" r:id="rId42"/>
    <p:sldId id="703" r:id="rId43"/>
    <p:sldId id="756" r:id="rId44"/>
    <p:sldId id="704" r:id="rId45"/>
    <p:sldId id="705" r:id="rId46"/>
    <p:sldId id="706" r:id="rId47"/>
    <p:sldId id="707" r:id="rId48"/>
    <p:sldId id="708" r:id="rId49"/>
    <p:sldId id="709" r:id="rId50"/>
    <p:sldId id="710" r:id="rId51"/>
    <p:sldId id="716" r:id="rId52"/>
    <p:sldId id="717" r:id="rId53"/>
    <p:sldId id="718" r:id="rId54"/>
    <p:sldId id="719" r:id="rId55"/>
    <p:sldId id="720" r:id="rId56"/>
    <p:sldId id="721" r:id="rId57"/>
    <p:sldId id="722" r:id="rId58"/>
    <p:sldId id="724" r:id="rId59"/>
    <p:sldId id="723" r:id="rId60"/>
    <p:sldId id="725" r:id="rId61"/>
    <p:sldId id="726" r:id="rId62"/>
    <p:sldId id="727" r:id="rId63"/>
    <p:sldId id="728" r:id="rId64"/>
    <p:sldId id="729" r:id="rId65"/>
    <p:sldId id="730" r:id="rId66"/>
    <p:sldId id="731" r:id="rId67"/>
    <p:sldId id="732" r:id="rId68"/>
    <p:sldId id="733" r:id="rId69"/>
    <p:sldId id="742" r:id="rId70"/>
    <p:sldId id="739" r:id="rId71"/>
    <p:sldId id="740" r:id="rId72"/>
    <p:sldId id="741" r:id="rId73"/>
    <p:sldId id="757" r:id="rId74"/>
    <p:sldId id="758" r:id="rId75"/>
    <p:sldId id="759" r:id="rId76"/>
  </p:sldIdLst>
  <p:sldSz cx="9144000" cy="5143500" type="screen16x9"/>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16" autoAdjust="0"/>
    <p:restoredTop sz="95160" autoAdjust="0"/>
  </p:normalViewPr>
  <p:slideViewPr>
    <p:cSldViewPr snapToGrid="0">
      <p:cViewPr varScale="1">
        <p:scale>
          <a:sx n="105" d="100"/>
          <a:sy n="105" d="100"/>
        </p:scale>
        <p:origin x="839"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659926-7688-1849-AE9C-599A9672BCBA}" type="doc">
      <dgm:prSet loTypeId="urn:microsoft.com/office/officeart/2005/8/layout/hProcess4" loCatId="" qsTypeId="urn:microsoft.com/office/officeart/2005/8/quickstyle/simple1" qsCatId="simple" csTypeId="urn:microsoft.com/office/officeart/2005/8/colors/colorful1" csCatId="colorful" phldr="1"/>
      <dgm:spPr/>
    </dgm:pt>
    <dgm:pt modelId="{833B1DEE-7F72-9246-8FD8-BC852CE35CC9}">
      <dgm:prSet phldrT="[文本]"/>
      <dgm:spPr/>
      <dgm:t>
        <a:bodyPr/>
        <a:lstStyle/>
        <a:p>
          <a:r>
            <a:rPr lang="zh-CN" altLang="en-US" dirty="0"/>
            <a:t>数据获取</a:t>
          </a:r>
        </a:p>
      </dgm:t>
    </dgm:pt>
    <dgm:pt modelId="{B978D1CD-A1DA-CF46-8621-67B8D60750F1}" type="parTrans" cxnId="{7E59E897-608F-3A47-9B7A-4205BE11696A}">
      <dgm:prSet/>
      <dgm:spPr/>
      <dgm:t>
        <a:bodyPr/>
        <a:lstStyle/>
        <a:p>
          <a:endParaRPr lang="zh-CN" altLang="en-US"/>
        </a:p>
      </dgm:t>
    </dgm:pt>
    <dgm:pt modelId="{FECCF492-001F-F240-9F6C-1978B4716F0F}" type="sibTrans" cxnId="{7E59E897-608F-3A47-9B7A-4205BE11696A}">
      <dgm:prSet/>
      <dgm:spPr/>
      <dgm:t>
        <a:bodyPr/>
        <a:lstStyle/>
        <a:p>
          <a:endParaRPr lang="zh-CN" altLang="en-US"/>
        </a:p>
      </dgm:t>
    </dgm:pt>
    <dgm:pt modelId="{0116DF6C-A155-4149-AB47-728336A47087}">
      <dgm:prSet phldrT="[文本]"/>
      <dgm:spPr/>
      <dgm:t>
        <a:bodyPr/>
        <a:lstStyle/>
        <a:p>
          <a:r>
            <a:rPr lang="zh-CN" altLang="en-US" dirty="0"/>
            <a:t>数据处理</a:t>
          </a:r>
        </a:p>
      </dgm:t>
    </dgm:pt>
    <dgm:pt modelId="{65CDC210-3BB7-B540-A018-68179870C284}" type="parTrans" cxnId="{4B8A84DA-1DC5-0F4A-965D-02899D16F0BC}">
      <dgm:prSet/>
      <dgm:spPr/>
      <dgm:t>
        <a:bodyPr/>
        <a:lstStyle/>
        <a:p>
          <a:endParaRPr lang="zh-CN" altLang="en-US"/>
        </a:p>
      </dgm:t>
    </dgm:pt>
    <dgm:pt modelId="{F58BED02-63C3-E742-B7B0-4EAD27092D13}" type="sibTrans" cxnId="{4B8A84DA-1DC5-0F4A-965D-02899D16F0BC}">
      <dgm:prSet/>
      <dgm:spPr/>
      <dgm:t>
        <a:bodyPr/>
        <a:lstStyle/>
        <a:p>
          <a:endParaRPr lang="zh-CN" altLang="en-US"/>
        </a:p>
      </dgm:t>
    </dgm:pt>
    <dgm:pt modelId="{44500AF1-8EBA-0B4B-9D51-E060F41D95BD}">
      <dgm:prSet phldrT="[文本]"/>
      <dgm:spPr/>
      <dgm:t>
        <a:bodyPr/>
        <a:lstStyle/>
        <a:p>
          <a:r>
            <a:rPr lang="zh-CN" altLang="en-US" dirty="0"/>
            <a:t>网页抓取</a:t>
          </a:r>
        </a:p>
      </dgm:t>
    </dgm:pt>
    <dgm:pt modelId="{44B111CD-4AC1-524E-B6BC-766A95B9414C}" type="parTrans" cxnId="{740EAB13-A4E2-6E42-8C00-055AD3DB6845}">
      <dgm:prSet/>
      <dgm:spPr/>
      <dgm:t>
        <a:bodyPr/>
        <a:lstStyle/>
        <a:p>
          <a:endParaRPr lang="zh-CN" altLang="en-US"/>
        </a:p>
      </dgm:t>
    </dgm:pt>
    <dgm:pt modelId="{C82898E2-8FEC-0843-BC38-A0C16AC7CE04}" type="sibTrans" cxnId="{740EAB13-A4E2-6E42-8C00-055AD3DB6845}">
      <dgm:prSet/>
      <dgm:spPr/>
      <dgm:t>
        <a:bodyPr/>
        <a:lstStyle/>
        <a:p>
          <a:endParaRPr lang="zh-CN" altLang="en-US"/>
        </a:p>
      </dgm:t>
    </dgm:pt>
    <dgm:pt modelId="{FA07C8EC-F731-FF48-B519-A31843CA3717}">
      <dgm:prSet phldrT="[文本]"/>
      <dgm:spPr/>
      <dgm:t>
        <a:bodyPr/>
        <a:lstStyle/>
        <a:p>
          <a:r>
            <a:rPr lang="zh-CN" altLang="en-US" dirty="0"/>
            <a:t>网页解析</a:t>
          </a:r>
        </a:p>
      </dgm:t>
    </dgm:pt>
    <dgm:pt modelId="{0F0F9BC9-54F7-D842-A559-82D3B7AD4653}" type="parTrans" cxnId="{B5C36E08-D695-9345-9C36-CE693A9AD70A}">
      <dgm:prSet/>
      <dgm:spPr/>
      <dgm:t>
        <a:bodyPr/>
        <a:lstStyle/>
        <a:p>
          <a:endParaRPr lang="zh-CN" altLang="en-US"/>
        </a:p>
      </dgm:t>
    </dgm:pt>
    <dgm:pt modelId="{BA34FC4C-05F2-D349-8146-3005C5F27100}" type="sibTrans" cxnId="{B5C36E08-D695-9345-9C36-CE693A9AD70A}">
      <dgm:prSet/>
      <dgm:spPr/>
      <dgm:t>
        <a:bodyPr/>
        <a:lstStyle/>
        <a:p>
          <a:endParaRPr lang="zh-CN" altLang="en-US"/>
        </a:p>
      </dgm:t>
    </dgm:pt>
    <dgm:pt modelId="{B651ABBC-427E-5244-B07C-71F3C59F5E5E}">
      <dgm:prSet phldrT="[文本]"/>
      <dgm:spPr/>
      <dgm:t>
        <a:bodyPr/>
        <a:lstStyle/>
        <a:p>
          <a:r>
            <a:rPr lang="zh-CN" altLang="en-US" dirty="0"/>
            <a:t>中文分词</a:t>
          </a:r>
        </a:p>
      </dgm:t>
    </dgm:pt>
    <dgm:pt modelId="{B7A4B335-173A-C14C-8C18-9E5745719133}" type="parTrans" cxnId="{406BEE41-4D98-7A49-A57A-144280E7521C}">
      <dgm:prSet/>
      <dgm:spPr/>
      <dgm:t>
        <a:bodyPr/>
        <a:lstStyle/>
        <a:p>
          <a:endParaRPr lang="zh-CN" altLang="en-US"/>
        </a:p>
      </dgm:t>
    </dgm:pt>
    <dgm:pt modelId="{2785AB89-E3E7-A744-A12B-1CC92E99D52E}" type="sibTrans" cxnId="{406BEE41-4D98-7A49-A57A-144280E7521C}">
      <dgm:prSet/>
      <dgm:spPr/>
      <dgm:t>
        <a:bodyPr/>
        <a:lstStyle/>
        <a:p>
          <a:endParaRPr lang="zh-CN" altLang="en-US"/>
        </a:p>
      </dgm:t>
    </dgm:pt>
    <dgm:pt modelId="{D99DD0C5-2410-944D-82F5-76556657EC0A}">
      <dgm:prSet phldrT="[文本]"/>
      <dgm:spPr/>
      <dgm:t>
        <a:bodyPr/>
        <a:lstStyle/>
        <a:p>
          <a:r>
            <a:rPr lang="zh-CN" altLang="en-US" dirty="0"/>
            <a:t>文本分析</a:t>
          </a:r>
        </a:p>
      </dgm:t>
    </dgm:pt>
    <dgm:pt modelId="{9D0F7265-B34F-4345-864A-0A46275C629E}" type="parTrans" cxnId="{42BDDF96-0574-E147-BEBD-57FEAB7B2D61}">
      <dgm:prSet/>
      <dgm:spPr/>
      <dgm:t>
        <a:bodyPr/>
        <a:lstStyle/>
        <a:p>
          <a:endParaRPr lang="zh-CN" altLang="en-US"/>
        </a:p>
      </dgm:t>
    </dgm:pt>
    <dgm:pt modelId="{CE881428-7A05-F841-B4E0-BF7E1DDEEFF9}" type="sibTrans" cxnId="{42BDDF96-0574-E147-BEBD-57FEAB7B2D61}">
      <dgm:prSet/>
      <dgm:spPr/>
      <dgm:t>
        <a:bodyPr/>
        <a:lstStyle/>
        <a:p>
          <a:endParaRPr lang="zh-CN" altLang="en-US"/>
        </a:p>
      </dgm:t>
    </dgm:pt>
    <dgm:pt modelId="{A82678BB-F781-2C4F-AAC9-04CFD4DB88C9}">
      <dgm:prSet phldrT="[文本]"/>
      <dgm:spPr/>
      <dgm:t>
        <a:bodyPr/>
        <a:lstStyle/>
        <a:p>
          <a:r>
            <a:rPr lang="zh-CN" altLang="en-US" dirty="0"/>
            <a:t>文本分类</a:t>
          </a:r>
        </a:p>
      </dgm:t>
    </dgm:pt>
    <dgm:pt modelId="{6FCCE503-66C3-8C42-AE4F-393FC9CBB764}" type="parTrans" cxnId="{CB43649C-FCAB-8646-8E37-5E81D0FFCFA3}">
      <dgm:prSet/>
      <dgm:spPr/>
      <dgm:t>
        <a:bodyPr/>
        <a:lstStyle/>
        <a:p>
          <a:endParaRPr lang="zh-CN" altLang="en-US"/>
        </a:p>
      </dgm:t>
    </dgm:pt>
    <dgm:pt modelId="{C7F9F490-953A-C445-A529-E15388A52E02}" type="sibTrans" cxnId="{CB43649C-FCAB-8646-8E37-5E81D0FFCFA3}">
      <dgm:prSet/>
      <dgm:spPr/>
      <dgm:t>
        <a:bodyPr/>
        <a:lstStyle/>
        <a:p>
          <a:endParaRPr lang="zh-CN" altLang="en-US"/>
        </a:p>
      </dgm:t>
    </dgm:pt>
    <dgm:pt modelId="{DD8FF1EA-B8DF-C743-BCCE-C58876BBA00E}">
      <dgm:prSet phldrT="[文本]"/>
      <dgm:spPr/>
      <dgm:t>
        <a:bodyPr/>
        <a:lstStyle/>
        <a:p>
          <a:r>
            <a:rPr lang="zh-CN" altLang="en-US" dirty="0"/>
            <a:t>文本检索</a:t>
          </a:r>
        </a:p>
      </dgm:t>
    </dgm:pt>
    <dgm:pt modelId="{5B95E0AE-FA35-7045-9D44-D3C872BA0C82}" type="parTrans" cxnId="{FA6E7569-D588-784D-9184-DAED66EBD88E}">
      <dgm:prSet/>
      <dgm:spPr/>
      <dgm:t>
        <a:bodyPr/>
        <a:lstStyle/>
        <a:p>
          <a:endParaRPr lang="zh-CN" altLang="en-US"/>
        </a:p>
      </dgm:t>
    </dgm:pt>
    <dgm:pt modelId="{AC204E78-EC04-6745-A22C-2ADF33008BC9}" type="sibTrans" cxnId="{FA6E7569-D588-784D-9184-DAED66EBD88E}">
      <dgm:prSet/>
      <dgm:spPr/>
      <dgm:t>
        <a:bodyPr/>
        <a:lstStyle/>
        <a:p>
          <a:endParaRPr lang="zh-CN" altLang="en-US"/>
        </a:p>
      </dgm:t>
    </dgm:pt>
    <dgm:pt modelId="{04C78F0A-B31B-AF4A-AE17-3BD160BE208E}">
      <dgm:prSet phldrT="[文本]"/>
      <dgm:spPr/>
      <dgm:t>
        <a:bodyPr/>
        <a:lstStyle/>
        <a:p>
          <a:r>
            <a:rPr lang="zh-CN" altLang="en-US" dirty="0">
              <a:solidFill>
                <a:schemeClr val="tx1"/>
              </a:solidFill>
            </a:rPr>
            <a:t>词云</a:t>
          </a:r>
        </a:p>
      </dgm:t>
    </dgm:pt>
    <dgm:pt modelId="{683BA813-201B-1D41-8E37-9238535A40F9}" type="parTrans" cxnId="{B9CCFA6B-8123-3B4F-9DAB-36C8C4EF6675}">
      <dgm:prSet/>
      <dgm:spPr/>
      <dgm:t>
        <a:bodyPr/>
        <a:lstStyle/>
        <a:p>
          <a:endParaRPr lang="zh-CN" altLang="en-US"/>
        </a:p>
      </dgm:t>
    </dgm:pt>
    <dgm:pt modelId="{B2C75935-B604-D24E-A667-C0015E505090}" type="sibTrans" cxnId="{B9CCFA6B-8123-3B4F-9DAB-36C8C4EF6675}">
      <dgm:prSet/>
      <dgm:spPr/>
      <dgm:t>
        <a:bodyPr/>
        <a:lstStyle/>
        <a:p>
          <a:endParaRPr lang="zh-CN" altLang="en-US"/>
        </a:p>
      </dgm:t>
    </dgm:pt>
    <dgm:pt modelId="{EED821C7-95DF-E641-97C2-133743204DB6}">
      <dgm:prSet phldrT="[文本]"/>
      <dgm:spPr/>
      <dgm:t>
        <a:bodyPr/>
        <a:lstStyle/>
        <a:p>
          <a:r>
            <a:rPr lang="zh-CN" altLang="en-US" dirty="0"/>
            <a:t>文本索引</a:t>
          </a:r>
        </a:p>
      </dgm:t>
    </dgm:pt>
    <dgm:pt modelId="{72966840-7996-834B-906C-CB84AED1F40C}" type="parTrans" cxnId="{E9A0EECF-605F-DF4A-963C-25FCB8546B7D}">
      <dgm:prSet/>
      <dgm:spPr/>
      <dgm:t>
        <a:bodyPr/>
        <a:lstStyle/>
        <a:p>
          <a:endParaRPr lang="zh-CN" altLang="en-US"/>
        </a:p>
      </dgm:t>
    </dgm:pt>
    <dgm:pt modelId="{04119EC4-1403-5D45-84B7-C76F36A9FC02}" type="sibTrans" cxnId="{E9A0EECF-605F-DF4A-963C-25FCB8546B7D}">
      <dgm:prSet/>
      <dgm:spPr/>
      <dgm:t>
        <a:bodyPr/>
        <a:lstStyle/>
        <a:p>
          <a:endParaRPr lang="zh-CN" altLang="en-US"/>
        </a:p>
      </dgm:t>
    </dgm:pt>
    <dgm:pt modelId="{06403A1A-0864-B447-B238-ED31EDF5001D}">
      <dgm:prSet phldrT="[文本]"/>
      <dgm:spPr/>
      <dgm:t>
        <a:bodyPr/>
        <a:lstStyle/>
        <a:p>
          <a:r>
            <a:rPr lang="zh-CN" altLang="en-US" dirty="0"/>
            <a:t>搜索排序</a:t>
          </a:r>
        </a:p>
      </dgm:t>
    </dgm:pt>
    <dgm:pt modelId="{3852C253-DB98-C04A-9BF7-0609DDA5E91B}" type="parTrans" cxnId="{00CF601F-1AE0-E247-AC30-E6C9840EA820}">
      <dgm:prSet/>
      <dgm:spPr/>
      <dgm:t>
        <a:bodyPr/>
        <a:lstStyle/>
        <a:p>
          <a:endParaRPr lang="zh-CN" altLang="en-US"/>
        </a:p>
      </dgm:t>
    </dgm:pt>
    <dgm:pt modelId="{E660A346-C36C-1848-B453-7FD3C7F63046}" type="sibTrans" cxnId="{00CF601F-1AE0-E247-AC30-E6C9840EA820}">
      <dgm:prSet/>
      <dgm:spPr/>
      <dgm:t>
        <a:bodyPr/>
        <a:lstStyle/>
        <a:p>
          <a:endParaRPr lang="zh-CN" altLang="en-US"/>
        </a:p>
      </dgm:t>
    </dgm:pt>
    <dgm:pt modelId="{51C5462F-0DC4-8246-B431-9145B199E269}">
      <dgm:prSet phldrT="[文本]"/>
      <dgm:spPr/>
      <dgm:t>
        <a:bodyPr/>
        <a:lstStyle/>
        <a:p>
          <a:r>
            <a:rPr lang="zh-CN" altLang="en-US" dirty="0">
              <a:solidFill>
                <a:schemeClr val="tx1"/>
              </a:solidFill>
            </a:rPr>
            <a:t>文本可视化</a:t>
          </a:r>
        </a:p>
      </dgm:t>
    </dgm:pt>
    <dgm:pt modelId="{DFF451E7-CBB0-2D41-AC4D-571AF61430E5}" type="parTrans" cxnId="{01A40DC0-BCA6-1442-A1E5-21E9156047F7}">
      <dgm:prSet/>
      <dgm:spPr/>
      <dgm:t>
        <a:bodyPr/>
        <a:lstStyle/>
        <a:p>
          <a:endParaRPr lang="zh-CN" altLang="en-US"/>
        </a:p>
      </dgm:t>
    </dgm:pt>
    <dgm:pt modelId="{A60AC69C-68DE-F64B-8CD3-5DD1F7AE7202}" type="sibTrans" cxnId="{01A40DC0-BCA6-1442-A1E5-21E9156047F7}">
      <dgm:prSet/>
      <dgm:spPr/>
      <dgm:t>
        <a:bodyPr/>
        <a:lstStyle/>
        <a:p>
          <a:endParaRPr lang="zh-CN" altLang="en-US"/>
        </a:p>
      </dgm:t>
    </dgm:pt>
    <dgm:pt modelId="{E5075839-91B5-7044-B058-6F21619ED097}" type="pres">
      <dgm:prSet presAssocID="{24659926-7688-1849-AE9C-599A9672BCBA}" presName="Name0" presStyleCnt="0">
        <dgm:presLayoutVars>
          <dgm:dir/>
          <dgm:animLvl val="lvl"/>
          <dgm:resizeHandles val="exact"/>
        </dgm:presLayoutVars>
      </dgm:prSet>
      <dgm:spPr/>
    </dgm:pt>
    <dgm:pt modelId="{F120307F-8B23-5B4D-B011-9FC75E4A583D}" type="pres">
      <dgm:prSet presAssocID="{24659926-7688-1849-AE9C-599A9672BCBA}" presName="tSp" presStyleCnt="0"/>
      <dgm:spPr/>
    </dgm:pt>
    <dgm:pt modelId="{4C39AE1B-49F7-384A-800E-0657AFE406BB}" type="pres">
      <dgm:prSet presAssocID="{24659926-7688-1849-AE9C-599A9672BCBA}" presName="bSp" presStyleCnt="0"/>
      <dgm:spPr/>
    </dgm:pt>
    <dgm:pt modelId="{1AA61AE4-B7D7-E344-9826-9D64F8849257}" type="pres">
      <dgm:prSet presAssocID="{24659926-7688-1849-AE9C-599A9672BCBA}" presName="process" presStyleCnt="0"/>
      <dgm:spPr/>
    </dgm:pt>
    <dgm:pt modelId="{03FF4FCA-E73F-0D4E-979A-37EEDAE8D6FB}" type="pres">
      <dgm:prSet presAssocID="{833B1DEE-7F72-9246-8FD8-BC852CE35CC9}" presName="composite1" presStyleCnt="0"/>
      <dgm:spPr/>
    </dgm:pt>
    <dgm:pt modelId="{2FFED8AC-39D2-C54C-AC92-80C7D2153AE4}" type="pres">
      <dgm:prSet presAssocID="{833B1DEE-7F72-9246-8FD8-BC852CE35CC9}" presName="dummyNode1" presStyleLbl="node1" presStyleIdx="0" presStyleCnt="5"/>
      <dgm:spPr/>
    </dgm:pt>
    <dgm:pt modelId="{A8110EEC-AD82-434C-9290-A27EF621883E}" type="pres">
      <dgm:prSet presAssocID="{833B1DEE-7F72-9246-8FD8-BC852CE35CC9}" presName="childNode1" presStyleLbl="bgAcc1" presStyleIdx="0" presStyleCnt="5">
        <dgm:presLayoutVars>
          <dgm:bulletEnabled val="1"/>
        </dgm:presLayoutVars>
      </dgm:prSet>
      <dgm:spPr/>
      <dgm:t>
        <a:bodyPr/>
        <a:lstStyle/>
        <a:p>
          <a:endParaRPr lang="zh-CN" altLang="en-US"/>
        </a:p>
      </dgm:t>
    </dgm:pt>
    <dgm:pt modelId="{C217656A-0350-9442-A0D9-4712DFB72432}" type="pres">
      <dgm:prSet presAssocID="{833B1DEE-7F72-9246-8FD8-BC852CE35CC9}" presName="childNode1tx" presStyleLbl="bgAcc1" presStyleIdx="0" presStyleCnt="5">
        <dgm:presLayoutVars>
          <dgm:bulletEnabled val="1"/>
        </dgm:presLayoutVars>
      </dgm:prSet>
      <dgm:spPr/>
      <dgm:t>
        <a:bodyPr/>
        <a:lstStyle/>
        <a:p>
          <a:endParaRPr lang="zh-CN" altLang="en-US"/>
        </a:p>
      </dgm:t>
    </dgm:pt>
    <dgm:pt modelId="{E3413BEC-7C9C-C04F-9631-99E62CA70244}" type="pres">
      <dgm:prSet presAssocID="{833B1DEE-7F72-9246-8FD8-BC852CE35CC9}" presName="parentNode1" presStyleLbl="node1" presStyleIdx="0" presStyleCnt="5">
        <dgm:presLayoutVars>
          <dgm:chMax val="1"/>
          <dgm:bulletEnabled val="1"/>
        </dgm:presLayoutVars>
      </dgm:prSet>
      <dgm:spPr/>
      <dgm:t>
        <a:bodyPr/>
        <a:lstStyle/>
        <a:p>
          <a:endParaRPr lang="zh-CN" altLang="en-US"/>
        </a:p>
      </dgm:t>
    </dgm:pt>
    <dgm:pt modelId="{E0F7F00A-30BA-B546-8E8A-FA8D4AE209E4}" type="pres">
      <dgm:prSet presAssocID="{833B1DEE-7F72-9246-8FD8-BC852CE35CC9}" presName="connSite1" presStyleCnt="0"/>
      <dgm:spPr/>
    </dgm:pt>
    <dgm:pt modelId="{379EEBE1-51F9-1646-B5B6-BC1E0819AB48}" type="pres">
      <dgm:prSet presAssocID="{FECCF492-001F-F240-9F6C-1978B4716F0F}" presName="Name9" presStyleLbl="sibTrans2D1" presStyleIdx="0" presStyleCnt="4"/>
      <dgm:spPr/>
      <dgm:t>
        <a:bodyPr/>
        <a:lstStyle/>
        <a:p>
          <a:endParaRPr lang="zh-CN" altLang="en-US"/>
        </a:p>
      </dgm:t>
    </dgm:pt>
    <dgm:pt modelId="{78EA44FF-EF89-8248-95B2-C80BB7EF8FA7}" type="pres">
      <dgm:prSet presAssocID="{0116DF6C-A155-4149-AB47-728336A47087}" presName="composite2" presStyleCnt="0"/>
      <dgm:spPr/>
    </dgm:pt>
    <dgm:pt modelId="{44D1863D-F201-074C-B74F-4981905D6149}" type="pres">
      <dgm:prSet presAssocID="{0116DF6C-A155-4149-AB47-728336A47087}" presName="dummyNode2" presStyleLbl="node1" presStyleIdx="0" presStyleCnt="5"/>
      <dgm:spPr/>
    </dgm:pt>
    <dgm:pt modelId="{A7B9A3F5-0CD8-9344-8718-5D9C8D970C21}" type="pres">
      <dgm:prSet presAssocID="{0116DF6C-A155-4149-AB47-728336A47087}" presName="childNode2" presStyleLbl="bgAcc1" presStyleIdx="1" presStyleCnt="5">
        <dgm:presLayoutVars>
          <dgm:bulletEnabled val="1"/>
        </dgm:presLayoutVars>
      </dgm:prSet>
      <dgm:spPr/>
      <dgm:t>
        <a:bodyPr/>
        <a:lstStyle/>
        <a:p>
          <a:endParaRPr lang="zh-CN" altLang="en-US"/>
        </a:p>
      </dgm:t>
    </dgm:pt>
    <dgm:pt modelId="{08DA2EE0-4142-7341-8D01-5F5CE72D9AD1}" type="pres">
      <dgm:prSet presAssocID="{0116DF6C-A155-4149-AB47-728336A47087}" presName="childNode2tx" presStyleLbl="bgAcc1" presStyleIdx="1" presStyleCnt="5">
        <dgm:presLayoutVars>
          <dgm:bulletEnabled val="1"/>
        </dgm:presLayoutVars>
      </dgm:prSet>
      <dgm:spPr/>
      <dgm:t>
        <a:bodyPr/>
        <a:lstStyle/>
        <a:p>
          <a:endParaRPr lang="zh-CN" altLang="en-US"/>
        </a:p>
      </dgm:t>
    </dgm:pt>
    <dgm:pt modelId="{3E2ED394-5EF0-7445-9715-B775B3128571}" type="pres">
      <dgm:prSet presAssocID="{0116DF6C-A155-4149-AB47-728336A47087}" presName="parentNode2" presStyleLbl="node1" presStyleIdx="1" presStyleCnt="5">
        <dgm:presLayoutVars>
          <dgm:chMax val="0"/>
          <dgm:bulletEnabled val="1"/>
        </dgm:presLayoutVars>
      </dgm:prSet>
      <dgm:spPr/>
      <dgm:t>
        <a:bodyPr/>
        <a:lstStyle/>
        <a:p>
          <a:endParaRPr lang="zh-CN" altLang="en-US"/>
        </a:p>
      </dgm:t>
    </dgm:pt>
    <dgm:pt modelId="{5179691C-E4BB-7A44-908C-05EAF3039001}" type="pres">
      <dgm:prSet presAssocID="{0116DF6C-A155-4149-AB47-728336A47087}" presName="connSite2" presStyleCnt="0"/>
      <dgm:spPr/>
    </dgm:pt>
    <dgm:pt modelId="{1037E3CE-7135-264D-82C3-7E2956D0F1DF}" type="pres">
      <dgm:prSet presAssocID="{F58BED02-63C3-E742-B7B0-4EAD27092D13}" presName="Name18" presStyleLbl="sibTrans2D1" presStyleIdx="1" presStyleCnt="4"/>
      <dgm:spPr/>
      <dgm:t>
        <a:bodyPr/>
        <a:lstStyle/>
        <a:p>
          <a:endParaRPr lang="zh-CN" altLang="en-US"/>
        </a:p>
      </dgm:t>
    </dgm:pt>
    <dgm:pt modelId="{3EF294AC-FB04-854B-8F3C-98E055F2836A}" type="pres">
      <dgm:prSet presAssocID="{D99DD0C5-2410-944D-82F5-76556657EC0A}" presName="composite1" presStyleCnt="0"/>
      <dgm:spPr/>
    </dgm:pt>
    <dgm:pt modelId="{4867D926-EA8D-0A4B-AD69-4BAB211159CB}" type="pres">
      <dgm:prSet presAssocID="{D99DD0C5-2410-944D-82F5-76556657EC0A}" presName="dummyNode1" presStyleLbl="node1" presStyleIdx="1" presStyleCnt="5"/>
      <dgm:spPr/>
    </dgm:pt>
    <dgm:pt modelId="{27FFE134-25C8-4844-9149-DC9D8EBE9B0B}" type="pres">
      <dgm:prSet presAssocID="{D99DD0C5-2410-944D-82F5-76556657EC0A}" presName="childNode1" presStyleLbl="bgAcc1" presStyleIdx="2" presStyleCnt="5">
        <dgm:presLayoutVars>
          <dgm:bulletEnabled val="1"/>
        </dgm:presLayoutVars>
      </dgm:prSet>
      <dgm:spPr/>
      <dgm:t>
        <a:bodyPr/>
        <a:lstStyle/>
        <a:p>
          <a:endParaRPr lang="zh-CN" altLang="en-US"/>
        </a:p>
      </dgm:t>
    </dgm:pt>
    <dgm:pt modelId="{C49B987A-7BAE-914A-9001-15147BF265EA}" type="pres">
      <dgm:prSet presAssocID="{D99DD0C5-2410-944D-82F5-76556657EC0A}" presName="childNode1tx" presStyleLbl="bgAcc1" presStyleIdx="2" presStyleCnt="5">
        <dgm:presLayoutVars>
          <dgm:bulletEnabled val="1"/>
        </dgm:presLayoutVars>
      </dgm:prSet>
      <dgm:spPr/>
      <dgm:t>
        <a:bodyPr/>
        <a:lstStyle/>
        <a:p>
          <a:endParaRPr lang="zh-CN" altLang="en-US"/>
        </a:p>
      </dgm:t>
    </dgm:pt>
    <dgm:pt modelId="{B30C239E-E5D6-BC44-ACAB-C2E8B0678885}" type="pres">
      <dgm:prSet presAssocID="{D99DD0C5-2410-944D-82F5-76556657EC0A}" presName="parentNode1" presStyleLbl="node1" presStyleIdx="2" presStyleCnt="5">
        <dgm:presLayoutVars>
          <dgm:chMax val="1"/>
          <dgm:bulletEnabled val="1"/>
        </dgm:presLayoutVars>
      </dgm:prSet>
      <dgm:spPr/>
      <dgm:t>
        <a:bodyPr/>
        <a:lstStyle/>
        <a:p>
          <a:endParaRPr lang="zh-CN" altLang="en-US"/>
        </a:p>
      </dgm:t>
    </dgm:pt>
    <dgm:pt modelId="{621B83D0-C799-214F-8B89-D398FD3F1748}" type="pres">
      <dgm:prSet presAssocID="{D99DD0C5-2410-944D-82F5-76556657EC0A}" presName="connSite1" presStyleCnt="0"/>
      <dgm:spPr/>
    </dgm:pt>
    <dgm:pt modelId="{40716FB7-70DF-F447-9B02-C6F0E2E3363B}" type="pres">
      <dgm:prSet presAssocID="{CE881428-7A05-F841-B4E0-BF7E1DDEEFF9}" presName="Name9" presStyleLbl="sibTrans2D1" presStyleIdx="2" presStyleCnt="4"/>
      <dgm:spPr/>
      <dgm:t>
        <a:bodyPr/>
        <a:lstStyle/>
        <a:p>
          <a:endParaRPr lang="zh-CN" altLang="en-US"/>
        </a:p>
      </dgm:t>
    </dgm:pt>
    <dgm:pt modelId="{341D3FDF-8E0F-E74D-A6DE-D35BEB89FEBF}" type="pres">
      <dgm:prSet presAssocID="{DD8FF1EA-B8DF-C743-BCCE-C58876BBA00E}" presName="composite2" presStyleCnt="0"/>
      <dgm:spPr/>
    </dgm:pt>
    <dgm:pt modelId="{BEDE2A24-B59C-9444-8C14-B09AFB77DAB3}" type="pres">
      <dgm:prSet presAssocID="{DD8FF1EA-B8DF-C743-BCCE-C58876BBA00E}" presName="dummyNode2" presStyleLbl="node1" presStyleIdx="2" presStyleCnt="5"/>
      <dgm:spPr/>
    </dgm:pt>
    <dgm:pt modelId="{C36CB93B-7954-874E-B46F-76B89349002E}" type="pres">
      <dgm:prSet presAssocID="{DD8FF1EA-B8DF-C743-BCCE-C58876BBA00E}" presName="childNode2" presStyleLbl="bgAcc1" presStyleIdx="3" presStyleCnt="5">
        <dgm:presLayoutVars>
          <dgm:bulletEnabled val="1"/>
        </dgm:presLayoutVars>
      </dgm:prSet>
      <dgm:spPr/>
      <dgm:t>
        <a:bodyPr/>
        <a:lstStyle/>
        <a:p>
          <a:endParaRPr lang="zh-CN" altLang="en-US"/>
        </a:p>
      </dgm:t>
    </dgm:pt>
    <dgm:pt modelId="{F171B5DB-4FAC-0D4F-B637-0B01D1DAF4EE}" type="pres">
      <dgm:prSet presAssocID="{DD8FF1EA-B8DF-C743-BCCE-C58876BBA00E}" presName="childNode2tx" presStyleLbl="bgAcc1" presStyleIdx="3" presStyleCnt="5">
        <dgm:presLayoutVars>
          <dgm:bulletEnabled val="1"/>
        </dgm:presLayoutVars>
      </dgm:prSet>
      <dgm:spPr/>
      <dgm:t>
        <a:bodyPr/>
        <a:lstStyle/>
        <a:p>
          <a:endParaRPr lang="zh-CN" altLang="en-US"/>
        </a:p>
      </dgm:t>
    </dgm:pt>
    <dgm:pt modelId="{C0F4225C-8C02-4340-AB5D-6F00F902940B}" type="pres">
      <dgm:prSet presAssocID="{DD8FF1EA-B8DF-C743-BCCE-C58876BBA00E}" presName="parentNode2" presStyleLbl="node1" presStyleIdx="3" presStyleCnt="5">
        <dgm:presLayoutVars>
          <dgm:chMax val="0"/>
          <dgm:bulletEnabled val="1"/>
        </dgm:presLayoutVars>
      </dgm:prSet>
      <dgm:spPr/>
      <dgm:t>
        <a:bodyPr/>
        <a:lstStyle/>
        <a:p>
          <a:endParaRPr lang="zh-CN" altLang="en-US"/>
        </a:p>
      </dgm:t>
    </dgm:pt>
    <dgm:pt modelId="{B5D8C511-A90B-CE47-932B-BA773FA5548C}" type="pres">
      <dgm:prSet presAssocID="{DD8FF1EA-B8DF-C743-BCCE-C58876BBA00E}" presName="connSite2" presStyleCnt="0"/>
      <dgm:spPr/>
    </dgm:pt>
    <dgm:pt modelId="{A55C0A18-3D39-414F-AC03-D96CEE83E965}" type="pres">
      <dgm:prSet presAssocID="{AC204E78-EC04-6745-A22C-2ADF33008BC9}" presName="Name18" presStyleLbl="sibTrans2D1" presStyleIdx="3" presStyleCnt="4"/>
      <dgm:spPr/>
      <dgm:t>
        <a:bodyPr/>
        <a:lstStyle/>
        <a:p>
          <a:endParaRPr lang="zh-CN" altLang="en-US"/>
        </a:p>
      </dgm:t>
    </dgm:pt>
    <dgm:pt modelId="{6308A253-3EFB-7F44-9E77-9A50B1B236E8}" type="pres">
      <dgm:prSet presAssocID="{51C5462F-0DC4-8246-B431-9145B199E269}" presName="composite1" presStyleCnt="0"/>
      <dgm:spPr/>
    </dgm:pt>
    <dgm:pt modelId="{CA4C1F8C-EFD4-3E45-8CA4-5218C6C12FB8}" type="pres">
      <dgm:prSet presAssocID="{51C5462F-0DC4-8246-B431-9145B199E269}" presName="dummyNode1" presStyleLbl="node1" presStyleIdx="3" presStyleCnt="5"/>
      <dgm:spPr/>
    </dgm:pt>
    <dgm:pt modelId="{A6B4410C-17AC-E142-A3BF-FEFAB39D95F6}" type="pres">
      <dgm:prSet presAssocID="{51C5462F-0DC4-8246-B431-9145B199E269}" presName="childNode1" presStyleLbl="bgAcc1" presStyleIdx="4" presStyleCnt="5">
        <dgm:presLayoutVars>
          <dgm:bulletEnabled val="1"/>
        </dgm:presLayoutVars>
      </dgm:prSet>
      <dgm:spPr/>
      <dgm:t>
        <a:bodyPr/>
        <a:lstStyle/>
        <a:p>
          <a:endParaRPr lang="zh-CN" altLang="en-US"/>
        </a:p>
      </dgm:t>
    </dgm:pt>
    <dgm:pt modelId="{9E86FE3A-8D64-9547-A2A5-0DDBB1C0C223}" type="pres">
      <dgm:prSet presAssocID="{51C5462F-0DC4-8246-B431-9145B199E269}" presName="childNode1tx" presStyleLbl="bgAcc1" presStyleIdx="4" presStyleCnt="5">
        <dgm:presLayoutVars>
          <dgm:bulletEnabled val="1"/>
        </dgm:presLayoutVars>
      </dgm:prSet>
      <dgm:spPr/>
      <dgm:t>
        <a:bodyPr/>
        <a:lstStyle/>
        <a:p>
          <a:endParaRPr lang="zh-CN" altLang="en-US"/>
        </a:p>
      </dgm:t>
    </dgm:pt>
    <dgm:pt modelId="{761FD23A-F5FC-8040-A460-039F4DA5379B}" type="pres">
      <dgm:prSet presAssocID="{51C5462F-0DC4-8246-B431-9145B199E269}" presName="parentNode1" presStyleLbl="node1" presStyleIdx="4" presStyleCnt="5">
        <dgm:presLayoutVars>
          <dgm:chMax val="1"/>
          <dgm:bulletEnabled val="1"/>
        </dgm:presLayoutVars>
      </dgm:prSet>
      <dgm:spPr/>
      <dgm:t>
        <a:bodyPr/>
        <a:lstStyle/>
        <a:p>
          <a:endParaRPr lang="zh-CN" altLang="en-US"/>
        </a:p>
      </dgm:t>
    </dgm:pt>
    <dgm:pt modelId="{21B1F597-6AF6-CA48-B7D8-86EBCE00FD98}" type="pres">
      <dgm:prSet presAssocID="{51C5462F-0DC4-8246-B431-9145B199E269}" presName="connSite1" presStyleCnt="0"/>
      <dgm:spPr/>
    </dgm:pt>
  </dgm:ptLst>
  <dgm:cxnLst>
    <dgm:cxn modelId="{01A40DC0-BCA6-1442-A1E5-21E9156047F7}" srcId="{24659926-7688-1849-AE9C-599A9672BCBA}" destId="{51C5462F-0DC4-8246-B431-9145B199E269}" srcOrd="4" destOrd="0" parTransId="{DFF451E7-CBB0-2D41-AC4D-571AF61430E5}" sibTransId="{A60AC69C-68DE-F64B-8CD3-5DD1F7AE7202}"/>
    <dgm:cxn modelId="{2AA945A3-35F8-3042-BCB4-9C545CE5C4C5}" type="presOf" srcId="{AC204E78-EC04-6745-A22C-2ADF33008BC9}" destId="{A55C0A18-3D39-414F-AC03-D96CEE83E965}" srcOrd="0" destOrd="0" presId="urn:microsoft.com/office/officeart/2005/8/layout/hProcess4"/>
    <dgm:cxn modelId="{553872ED-4CB2-9846-81C0-D259947A1C48}" type="presOf" srcId="{06403A1A-0864-B447-B238-ED31EDF5001D}" destId="{C36CB93B-7954-874E-B46F-76B89349002E}" srcOrd="0" destOrd="1" presId="urn:microsoft.com/office/officeart/2005/8/layout/hProcess4"/>
    <dgm:cxn modelId="{34A3EA4D-379E-6E41-B5F3-E5FF663A3CBF}" type="presOf" srcId="{0116DF6C-A155-4149-AB47-728336A47087}" destId="{3E2ED394-5EF0-7445-9715-B775B3128571}" srcOrd="0" destOrd="0" presId="urn:microsoft.com/office/officeart/2005/8/layout/hProcess4"/>
    <dgm:cxn modelId="{FA6E7569-D588-784D-9184-DAED66EBD88E}" srcId="{24659926-7688-1849-AE9C-599A9672BCBA}" destId="{DD8FF1EA-B8DF-C743-BCCE-C58876BBA00E}" srcOrd="3" destOrd="0" parTransId="{5B95E0AE-FA35-7045-9D44-D3C872BA0C82}" sibTransId="{AC204E78-EC04-6745-A22C-2ADF33008BC9}"/>
    <dgm:cxn modelId="{E32D8CD7-53FA-B540-A333-CBE485CB0A24}" type="presOf" srcId="{44500AF1-8EBA-0B4B-9D51-E060F41D95BD}" destId="{A8110EEC-AD82-434C-9290-A27EF621883E}" srcOrd="0" destOrd="0" presId="urn:microsoft.com/office/officeart/2005/8/layout/hProcess4"/>
    <dgm:cxn modelId="{6FE02657-DE72-AB46-8A48-F6232C349DB0}" type="presOf" srcId="{04C78F0A-B31B-AF4A-AE17-3BD160BE208E}" destId="{9E86FE3A-8D64-9547-A2A5-0DDBB1C0C223}" srcOrd="1" destOrd="0" presId="urn:microsoft.com/office/officeart/2005/8/layout/hProcess4"/>
    <dgm:cxn modelId="{3437A7AE-A498-D740-98BD-C18EF7E219F4}" type="presOf" srcId="{B651ABBC-427E-5244-B07C-71F3C59F5E5E}" destId="{A7B9A3F5-0CD8-9344-8718-5D9C8D970C21}" srcOrd="0" destOrd="0" presId="urn:microsoft.com/office/officeart/2005/8/layout/hProcess4"/>
    <dgm:cxn modelId="{B807E2A4-D727-1347-9F12-32B8EB59CF7A}" type="presOf" srcId="{44500AF1-8EBA-0B4B-9D51-E060F41D95BD}" destId="{C217656A-0350-9442-A0D9-4712DFB72432}" srcOrd="1" destOrd="0" presId="urn:microsoft.com/office/officeart/2005/8/layout/hProcess4"/>
    <dgm:cxn modelId="{B9CCFA6B-8123-3B4F-9DAB-36C8C4EF6675}" srcId="{51C5462F-0DC4-8246-B431-9145B199E269}" destId="{04C78F0A-B31B-AF4A-AE17-3BD160BE208E}" srcOrd="0" destOrd="0" parTransId="{683BA813-201B-1D41-8E37-9238535A40F9}" sibTransId="{B2C75935-B604-D24E-A667-C0015E505090}"/>
    <dgm:cxn modelId="{406BEE41-4D98-7A49-A57A-144280E7521C}" srcId="{0116DF6C-A155-4149-AB47-728336A47087}" destId="{B651ABBC-427E-5244-B07C-71F3C59F5E5E}" srcOrd="0" destOrd="0" parTransId="{B7A4B335-173A-C14C-8C18-9E5745719133}" sibTransId="{2785AB89-E3E7-A744-A12B-1CC92E99D52E}"/>
    <dgm:cxn modelId="{FD2C5896-AAB5-D644-8D7C-FF7F707545CD}" type="presOf" srcId="{A82678BB-F781-2C4F-AAC9-04CFD4DB88C9}" destId="{27FFE134-25C8-4844-9149-DC9D8EBE9B0B}" srcOrd="0" destOrd="0" presId="urn:microsoft.com/office/officeart/2005/8/layout/hProcess4"/>
    <dgm:cxn modelId="{B59ED324-E44A-3843-B173-30AC1CC82846}" type="presOf" srcId="{FA07C8EC-F731-FF48-B519-A31843CA3717}" destId="{C217656A-0350-9442-A0D9-4712DFB72432}" srcOrd="1" destOrd="1" presId="urn:microsoft.com/office/officeart/2005/8/layout/hProcess4"/>
    <dgm:cxn modelId="{80B12A86-251E-F142-A1FB-36152DF8DF72}" type="presOf" srcId="{51C5462F-0DC4-8246-B431-9145B199E269}" destId="{761FD23A-F5FC-8040-A460-039F4DA5379B}" srcOrd="0" destOrd="0" presId="urn:microsoft.com/office/officeart/2005/8/layout/hProcess4"/>
    <dgm:cxn modelId="{BFD23F74-BF81-EB4E-B16B-1937F5119B6C}" type="presOf" srcId="{FECCF492-001F-F240-9F6C-1978B4716F0F}" destId="{379EEBE1-51F9-1646-B5B6-BC1E0819AB48}" srcOrd="0" destOrd="0" presId="urn:microsoft.com/office/officeart/2005/8/layout/hProcess4"/>
    <dgm:cxn modelId="{011A07B0-6996-9342-9A51-09BFD4CC7C0E}" type="presOf" srcId="{A82678BB-F781-2C4F-AAC9-04CFD4DB88C9}" destId="{C49B987A-7BAE-914A-9001-15147BF265EA}" srcOrd="1" destOrd="0" presId="urn:microsoft.com/office/officeart/2005/8/layout/hProcess4"/>
    <dgm:cxn modelId="{B5C36E08-D695-9345-9C36-CE693A9AD70A}" srcId="{833B1DEE-7F72-9246-8FD8-BC852CE35CC9}" destId="{FA07C8EC-F731-FF48-B519-A31843CA3717}" srcOrd="1" destOrd="0" parTransId="{0F0F9BC9-54F7-D842-A559-82D3B7AD4653}" sibTransId="{BA34FC4C-05F2-D349-8146-3005C5F27100}"/>
    <dgm:cxn modelId="{AC02FE71-DCF5-AF41-A6A6-B4E869CA6361}" type="presOf" srcId="{D99DD0C5-2410-944D-82F5-76556657EC0A}" destId="{B30C239E-E5D6-BC44-ACAB-C2E8B0678885}" srcOrd="0" destOrd="0" presId="urn:microsoft.com/office/officeart/2005/8/layout/hProcess4"/>
    <dgm:cxn modelId="{61D4FECD-9B03-7D4D-A8DE-8A14D55F351A}" type="presOf" srcId="{CE881428-7A05-F841-B4E0-BF7E1DDEEFF9}" destId="{40716FB7-70DF-F447-9B02-C6F0E2E3363B}" srcOrd="0" destOrd="0" presId="urn:microsoft.com/office/officeart/2005/8/layout/hProcess4"/>
    <dgm:cxn modelId="{7E59E897-608F-3A47-9B7A-4205BE11696A}" srcId="{24659926-7688-1849-AE9C-599A9672BCBA}" destId="{833B1DEE-7F72-9246-8FD8-BC852CE35CC9}" srcOrd="0" destOrd="0" parTransId="{B978D1CD-A1DA-CF46-8621-67B8D60750F1}" sibTransId="{FECCF492-001F-F240-9F6C-1978B4716F0F}"/>
    <dgm:cxn modelId="{72FA1138-1A66-644B-884B-4F86679A7CE1}" type="presOf" srcId="{FA07C8EC-F731-FF48-B519-A31843CA3717}" destId="{A8110EEC-AD82-434C-9290-A27EF621883E}" srcOrd="0" destOrd="1" presId="urn:microsoft.com/office/officeart/2005/8/layout/hProcess4"/>
    <dgm:cxn modelId="{00CF601F-1AE0-E247-AC30-E6C9840EA820}" srcId="{DD8FF1EA-B8DF-C743-BCCE-C58876BBA00E}" destId="{06403A1A-0864-B447-B238-ED31EDF5001D}" srcOrd="1" destOrd="0" parTransId="{3852C253-DB98-C04A-9BF7-0609DDA5E91B}" sibTransId="{E660A346-C36C-1848-B453-7FD3C7F63046}"/>
    <dgm:cxn modelId="{37A6E6DC-AC38-C549-ABE4-01089B6E0D1D}" type="presOf" srcId="{04C78F0A-B31B-AF4A-AE17-3BD160BE208E}" destId="{A6B4410C-17AC-E142-A3BF-FEFAB39D95F6}" srcOrd="0" destOrd="0" presId="urn:microsoft.com/office/officeart/2005/8/layout/hProcess4"/>
    <dgm:cxn modelId="{8D66C8A9-94F3-D541-BD42-206CC08BD6F0}" type="presOf" srcId="{24659926-7688-1849-AE9C-599A9672BCBA}" destId="{E5075839-91B5-7044-B058-6F21619ED097}" srcOrd="0" destOrd="0" presId="urn:microsoft.com/office/officeart/2005/8/layout/hProcess4"/>
    <dgm:cxn modelId="{D13F1E94-98CA-C540-B2B3-6E4514B7042A}" type="presOf" srcId="{EED821C7-95DF-E641-97C2-133743204DB6}" destId="{C36CB93B-7954-874E-B46F-76B89349002E}" srcOrd="0" destOrd="0" presId="urn:microsoft.com/office/officeart/2005/8/layout/hProcess4"/>
    <dgm:cxn modelId="{CB43649C-FCAB-8646-8E37-5E81D0FFCFA3}" srcId="{D99DD0C5-2410-944D-82F5-76556657EC0A}" destId="{A82678BB-F781-2C4F-AAC9-04CFD4DB88C9}" srcOrd="0" destOrd="0" parTransId="{6FCCE503-66C3-8C42-AE4F-393FC9CBB764}" sibTransId="{C7F9F490-953A-C445-A529-E15388A52E02}"/>
    <dgm:cxn modelId="{4B8A84DA-1DC5-0F4A-965D-02899D16F0BC}" srcId="{24659926-7688-1849-AE9C-599A9672BCBA}" destId="{0116DF6C-A155-4149-AB47-728336A47087}" srcOrd="1" destOrd="0" parTransId="{65CDC210-3BB7-B540-A018-68179870C284}" sibTransId="{F58BED02-63C3-E742-B7B0-4EAD27092D13}"/>
    <dgm:cxn modelId="{D78D8B89-CB60-7D4A-9B04-81E6DEE4B0DA}" type="presOf" srcId="{DD8FF1EA-B8DF-C743-BCCE-C58876BBA00E}" destId="{C0F4225C-8C02-4340-AB5D-6F00F902940B}" srcOrd="0" destOrd="0" presId="urn:microsoft.com/office/officeart/2005/8/layout/hProcess4"/>
    <dgm:cxn modelId="{41D82BED-BC4D-0942-B3CD-2C485A31D466}" type="presOf" srcId="{F58BED02-63C3-E742-B7B0-4EAD27092D13}" destId="{1037E3CE-7135-264D-82C3-7E2956D0F1DF}" srcOrd="0" destOrd="0" presId="urn:microsoft.com/office/officeart/2005/8/layout/hProcess4"/>
    <dgm:cxn modelId="{89579BFB-2A64-AF44-963C-643544F28242}" type="presOf" srcId="{B651ABBC-427E-5244-B07C-71F3C59F5E5E}" destId="{08DA2EE0-4142-7341-8D01-5F5CE72D9AD1}" srcOrd="1" destOrd="0" presId="urn:microsoft.com/office/officeart/2005/8/layout/hProcess4"/>
    <dgm:cxn modelId="{740EAB13-A4E2-6E42-8C00-055AD3DB6845}" srcId="{833B1DEE-7F72-9246-8FD8-BC852CE35CC9}" destId="{44500AF1-8EBA-0B4B-9D51-E060F41D95BD}" srcOrd="0" destOrd="0" parTransId="{44B111CD-4AC1-524E-B6BC-766A95B9414C}" sibTransId="{C82898E2-8FEC-0843-BC38-A0C16AC7CE04}"/>
    <dgm:cxn modelId="{9EB24DE3-0223-B647-A460-942A6707FB87}" type="presOf" srcId="{833B1DEE-7F72-9246-8FD8-BC852CE35CC9}" destId="{E3413BEC-7C9C-C04F-9631-99E62CA70244}" srcOrd="0" destOrd="0" presId="urn:microsoft.com/office/officeart/2005/8/layout/hProcess4"/>
    <dgm:cxn modelId="{42BDDF96-0574-E147-BEBD-57FEAB7B2D61}" srcId="{24659926-7688-1849-AE9C-599A9672BCBA}" destId="{D99DD0C5-2410-944D-82F5-76556657EC0A}" srcOrd="2" destOrd="0" parTransId="{9D0F7265-B34F-4345-864A-0A46275C629E}" sibTransId="{CE881428-7A05-F841-B4E0-BF7E1DDEEFF9}"/>
    <dgm:cxn modelId="{E9A0EECF-605F-DF4A-963C-25FCB8546B7D}" srcId="{DD8FF1EA-B8DF-C743-BCCE-C58876BBA00E}" destId="{EED821C7-95DF-E641-97C2-133743204DB6}" srcOrd="0" destOrd="0" parTransId="{72966840-7996-834B-906C-CB84AED1F40C}" sibTransId="{04119EC4-1403-5D45-84B7-C76F36A9FC02}"/>
    <dgm:cxn modelId="{9A771967-9785-E341-98C2-69E73874EB47}" type="presOf" srcId="{EED821C7-95DF-E641-97C2-133743204DB6}" destId="{F171B5DB-4FAC-0D4F-B637-0B01D1DAF4EE}" srcOrd="1" destOrd="0" presId="urn:microsoft.com/office/officeart/2005/8/layout/hProcess4"/>
    <dgm:cxn modelId="{02B1DB7C-0E42-F742-BCC7-454497065DFD}" type="presOf" srcId="{06403A1A-0864-B447-B238-ED31EDF5001D}" destId="{F171B5DB-4FAC-0D4F-B637-0B01D1DAF4EE}" srcOrd="1" destOrd="1" presId="urn:microsoft.com/office/officeart/2005/8/layout/hProcess4"/>
    <dgm:cxn modelId="{3C489B29-1330-B645-ACD8-0A93C67D62D8}" type="presParOf" srcId="{E5075839-91B5-7044-B058-6F21619ED097}" destId="{F120307F-8B23-5B4D-B011-9FC75E4A583D}" srcOrd="0" destOrd="0" presId="urn:microsoft.com/office/officeart/2005/8/layout/hProcess4"/>
    <dgm:cxn modelId="{DD19F846-C635-2741-92C0-530CFB2F25D7}" type="presParOf" srcId="{E5075839-91B5-7044-B058-6F21619ED097}" destId="{4C39AE1B-49F7-384A-800E-0657AFE406BB}" srcOrd="1" destOrd="0" presId="urn:microsoft.com/office/officeart/2005/8/layout/hProcess4"/>
    <dgm:cxn modelId="{DF0F93AA-01C4-EB4F-BCD3-45682B889ECC}" type="presParOf" srcId="{E5075839-91B5-7044-B058-6F21619ED097}" destId="{1AA61AE4-B7D7-E344-9826-9D64F8849257}" srcOrd="2" destOrd="0" presId="urn:microsoft.com/office/officeart/2005/8/layout/hProcess4"/>
    <dgm:cxn modelId="{CCB7E177-7CEC-854A-AF62-481291037EDD}" type="presParOf" srcId="{1AA61AE4-B7D7-E344-9826-9D64F8849257}" destId="{03FF4FCA-E73F-0D4E-979A-37EEDAE8D6FB}" srcOrd="0" destOrd="0" presId="urn:microsoft.com/office/officeart/2005/8/layout/hProcess4"/>
    <dgm:cxn modelId="{9057F65B-6365-9441-AA2A-A1B204F230D1}" type="presParOf" srcId="{03FF4FCA-E73F-0D4E-979A-37EEDAE8D6FB}" destId="{2FFED8AC-39D2-C54C-AC92-80C7D2153AE4}" srcOrd="0" destOrd="0" presId="urn:microsoft.com/office/officeart/2005/8/layout/hProcess4"/>
    <dgm:cxn modelId="{6CC1B13F-4BAD-B549-ABED-AB8C60718D0B}" type="presParOf" srcId="{03FF4FCA-E73F-0D4E-979A-37EEDAE8D6FB}" destId="{A8110EEC-AD82-434C-9290-A27EF621883E}" srcOrd="1" destOrd="0" presId="urn:microsoft.com/office/officeart/2005/8/layout/hProcess4"/>
    <dgm:cxn modelId="{93B6FC2B-5369-6442-BFD1-75010503F2BF}" type="presParOf" srcId="{03FF4FCA-E73F-0D4E-979A-37EEDAE8D6FB}" destId="{C217656A-0350-9442-A0D9-4712DFB72432}" srcOrd="2" destOrd="0" presId="urn:microsoft.com/office/officeart/2005/8/layout/hProcess4"/>
    <dgm:cxn modelId="{28CA183D-866F-8549-8B0E-63E2F53B4C0B}" type="presParOf" srcId="{03FF4FCA-E73F-0D4E-979A-37EEDAE8D6FB}" destId="{E3413BEC-7C9C-C04F-9631-99E62CA70244}" srcOrd="3" destOrd="0" presId="urn:microsoft.com/office/officeart/2005/8/layout/hProcess4"/>
    <dgm:cxn modelId="{DACC1296-51BA-D34F-AC6B-7CC4E81EA37B}" type="presParOf" srcId="{03FF4FCA-E73F-0D4E-979A-37EEDAE8D6FB}" destId="{E0F7F00A-30BA-B546-8E8A-FA8D4AE209E4}" srcOrd="4" destOrd="0" presId="urn:microsoft.com/office/officeart/2005/8/layout/hProcess4"/>
    <dgm:cxn modelId="{A403014E-F83E-2846-A88E-F12A7A7DD3EB}" type="presParOf" srcId="{1AA61AE4-B7D7-E344-9826-9D64F8849257}" destId="{379EEBE1-51F9-1646-B5B6-BC1E0819AB48}" srcOrd="1" destOrd="0" presId="urn:microsoft.com/office/officeart/2005/8/layout/hProcess4"/>
    <dgm:cxn modelId="{B589873E-406F-F949-BD2B-AF567731A91F}" type="presParOf" srcId="{1AA61AE4-B7D7-E344-9826-9D64F8849257}" destId="{78EA44FF-EF89-8248-95B2-C80BB7EF8FA7}" srcOrd="2" destOrd="0" presId="urn:microsoft.com/office/officeart/2005/8/layout/hProcess4"/>
    <dgm:cxn modelId="{62BF2648-4AF0-EE4E-8CBD-0CC5EB414FE8}" type="presParOf" srcId="{78EA44FF-EF89-8248-95B2-C80BB7EF8FA7}" destId="{44D1863D-F201-074C-B74F-4981905D6149}" srcOrd="0" destOrd="0" presId="urn:microsoft.com/office/officeart/2005/8/layout/hProcess4"/>
    <dgm:cxn modelId="{E1641178-B938-E945-944E-E2C00A883CB3}" type="presParOf" srcId="{78EA44FF-EF89-8248-95B2-C80BB7EF8FA7}" destId="{A7B9A3F5-0CD8-9344-8718-5D9C8D970C21}" srcOrd="1" destOrd="0" presId="urn:microsoft.com/office/officeart/2005/8/layout/hProcess4"/>
    <dgm:cxn modelId="{C6A71BE3-162E-9D45-B890-534E6F9AB66B}" type="presParOf" srcId="{78EA44FF-EF89-8248-95B2-C80BB7EF8FA7}" destId="{08DA2EE0-4142-7341-8D01-5F5CE72D9AD1}" srcOrd="2" destOrd="0" presId="urn:microsoft.com/office/officeart/2005/8/layout/hProcess4"/>
    <dgm:cxn modelId="{00C6D920-EC91-E442-A4B1-3273FFCE07AE}" type="presParOf" srcId="{78EA44FF-EF89-8248-95B2-C80BB7EF8FA7}" destId="{3E2ED394-5EF0-7445-9715-B775B3128571}" srcOrd="3" destOrd="0" presId="urn:microsoft.com/office/officeart/2005/8/layout/hProcess4"/>
    <dgm:cxn modelId="{68F5E478-842B-8F45-98DA-370FA441CFCC}" type="presParOf" srcId="{78EA44FF-EF89-8248-95B2-C80BB7EF8FA7}" destId="{5179691C-E4BB-7A44-908C-05EAF3039001}" srcOrd="4" destOrd="0" presId="urn:microsoft.com/office/officeart/2005/8/layout/hProcess4"/>
    <dgm:cxn modelId="{46B6B53B-2447-6746-95A3-D33658BEA372}" type="presParOf" srcId="{1AA61AE4-B7D7-E344-9826-9D64F8849257}" destId="{1037E3CE-7135-264D-82C3-7E2956D0F1DF}" srcOrd="3" destOrd="0" presId="urn:microsoft.com/office/officeart/2005/8/layout/hProcess4"/>
    <dgm:cxn modelId="{1CA9CECE-D5C6-D64F-BF60-6F2D118E445D}" type="presParOf" srcId="{1AA61AE4-B7D7-E344-9826-9D64F8849257}" destId="{3EF294AC-FB04-854B-8F3C-98E055F2836A}" srcOrd="4" destOrd="0" presId="urn:microsoft.com/office/officeart/2005/8/layout/hProcess4"/>
    <dgm:cxn modelId="{46C164AC-C08B-264A-AA7C-4E8C518ABFEB}" type="presParOf" srcId="{3EF294AC-FB04-854B-8F3C-98E055F2836A}" destId="{4867D926-EA8D-0A4B-AD69-4BAB211159CB}" srcOrd="0" destOrd="0" presId="urn:microsoft.com/office/officeart/2005/8/layout/hProcess4"/>
    <dgm:cxn modelId="{DBB9740F-E174-B74A-AEC6-C9D59F79B167}" type="presParOf" srcId="{3EF294AC-FB04-854B-8F3C-98E055F2836A}" destId="{27FFE134-25C8-4844-9149-DC9D8EBE9B0B}" srcOrd="1" destOrd="0" presId="urn:microsoft.com/office/officeart/2005/8/layout/hProcess4"/>
    <dgm:cxn modelId="{F7DF9C9A-F302-A54C-848E-946E69E573F4}" type="presParOf" srcId="{3EF294AC-FB04-854B-8F3C-98E055F2836A}" destId="{C49B987A-7BAE-914A-9001-15147BF265EA}" srcOrd="2" destOrd="0" presId="urn:microsoft.com/office/officeart/2005/8/layout/hProcess4"/>
    <dgm:cxn modelId="{CB0E142F-C4E7-9046-A6C7-49F3B4933F43}" type="presParOf" srcId="{3EF294AC-FB04-854B-8F3C-98E055F2836A}" destId="{B30C239E-E5D6-BC44-ACAB-C2E8B0678885}" srcOrd="3" destOrd="0" presId="urn:microsoft.com/office/officeart/2005/8/layout/hProcess4"/>
    <dgm:cxn modelId="{0D5882D2-EFA7-5642-8D1A-885BA7CED3B6}" type="presParOf" srcId="{3EF294AC-FB04-854B-8F3C-98E055F2836A}" destId="{621B83D0-C799-214F-8B89-D398FD3F1748}" srcOrd="4" destOrd="0" presId="urn:microsoft.com/office/officeart/2005/8/layout/hProcess4"/>
    <dgm:cxn modelId="{603F939B-545D-CE42-8126-CBA339E15553}" type="presParOf" srcId="{1AA61AE4-B7D7-E344-9826-9D64F8849257}" destId="{40716FB7-70DF-F447-9B02-C6F0E2E3363B}" srcOrd="5" destOrd="0" presId="urn:microsoft.com/office/officeart/2005/8/layout/hProcess4"/>
    <dgm:cxn modelId="{B11A9ECE-4143-E148-9DB7-D523C7F3BB0A}" type="presParOf" srcId="{1AA61AE4-B7D7-E344-9826-9D64F8849257}" destId="{341D3FDF-8E0F-E74D-A6DE-D35BEB89FEBF}" srcOrd="6" destOrd="0" presId="urn:microsoft.com/office/officeart/2005/8/layout/hProcess4"/>
    <dgm:cxn modelId="{52595533-068B-594A-93AF-44B6845948D8}" type="presParOf" srcId="{341D3FDF-8E0F-E74D-A6DE-D35BEB89FEBF}" destId="{BEDE2A24-B59C-9444-8C14-B09AFB77DAB3}" srcOrd="0" destOrd="0" presId="urn:microsoft.com/office/officeart/2005/8/layout/hProcess4"/>
    <dgm:cxn modelId="{F4372DE5-DBB1-604E-A5A7-D206B7B5A4C5}" type="presParOf" srcId="{341D3FDF-8E0F-E74D-A6DE-D35BEB89FEBF}" destId="{C36CB93B-7954-874E-B46F-76B89349002E}" srcOrd="1" destOrd="0" presId="urn:microsoft.com/office/officeart/2005/8/layout/hProcess4"/>
    <dgm:cxn modelId="{6C339C4E-8180-DA47-8576-B2E798226CC4}" type="presParOf" srcId="{341D3FDF-8E0F-E74D-A6DE-D35BEB89FEBF}" destId="{F171B5DB-4FAC-0D4F-B637-0B01D1DAF4EE}" srcOrd="2" destOrd="0" presId="urn:microsoft.com/office/officeart/2005/8/layout/hProcess4"/>
    <dgm:cxn modelId="{B0747E28-2C85-284B-B3C1-5CAA1694CCCA}" type="presParOf" srcId="{341D3FDF-8E0F-E74D-A6DE-D35BEB89FEBF}" destId="{C0F4225C-8C02-4340-AB5D-6F00F902940B}" srcOrd="3" destOrd="0" presId="urn:microsoft.com/office/officeart/2005/8/layout/hProcess4"/>
    <dgm:cxn modelId="{E0F0A43B-E219-6843-B9A4-C5D45FBF40B4}" type="presParOf" srcId="{341D3FDF-8E0F-E74D-A6DE-D35BEB89FEBF}" destId="{B5D8C511-A90B-CE47-932B-BA773FA5548C}" srcOrd="4" destOrd="0" presId="urn:microsoft.com/office/officeart/2005/8/layout/hProcess4"/>
    <dgm:cxn modelId="{68376542-907A-2A4D-9719-B089DC56E8B7}" type="presParOf" srcId="{1AA61AE4-B7D7-E344-9826-9D64F8849257}" destId="{A55C0A18-3D39-414F-AC03-D96CEE83E965}" srcOrd="7" destOrd="0" presId="urn:microsoft.com/office/officeart/2005/8/layout/hProcess4"/>
    <dgm:cxn modelId="{5F1A6B20-DEE1-3D4F-B058-53F403211B87}" type="presParOf" srcId="{1AA61AE4-B7D7-E344-9826-9D64F8849257}" destId="{6308A253-3EFB-7F44-9E77-9A50B1B236E8}" srcOrd="8" destOrd="0" presId="urn:microsoft.com/office/officeart/2005/8/layout/hProcess4"/>
    <dgm:cxn modelId="{DE202094-729F-B340-ADBE-3DEC57BADF9E}" type="presParOf" srcId="{6308A253-3EFB-7F44-9E77-9A50B1B236E8}" destId="{CA4C1F8C-EFD4-3E45-8CA4-5218C6C12FB8}" srcOrd="0" destOrd="0" presId="urn:microsoft.com/office/officeart/2005/8/layout/hProcess4"/>
    <dgm:cxn modelId="{B05FC30A-BE03-F44C-90E3-67F2533C5B19}" type="presParOf" srcId="{6308A253-3EFB-7F44-9E77-9A50B1B236E8}" destId="{A6B4410C-17AC-E142-A3BF-FEFAB39D95F6}" srcOrd="1" destOrd="0" presId="urn:microsoft.com/office/officeart/2005/8/layout/hProcess4"/>
    <dgm:cxn modelId="{F0E42846-FD98-9346-B37E-6AD408D6FE5C}" type="presParOf" srcId="{6308A253-3EFB-7F44-9E77-9A50B1B236E8}" destId="{9E86FE3A-8D64-9547-A2A5-0DDBB1C0C223}" srcOrd="2" destOrd="0" presId="urn:microsoft.com/office/officeart/2005/8/layout/hProcess4"/>
    <dgm:cxn modelId="{428983CD-ACEB-3447-A2C1-1F844D8092F5}" type="presParOf" srcId="{6308A253-3EFB-7F44-9E77-9A50B1B236E8}" destId="{761FD23A-F5FC-8040-A460-039F4DA5379B}" srcOrd="3" destOrd="0" presId="urn:microsoft.com/office/officeart/2005/8/layout/hProcess4"/>
    <dgm:cxn modelId="{665487B3-30FB-D441-83E4-27482DE141CC}" type="presParOf" srcId="{6308A253-3EFB-7F44-9E77-9A50B1B236E8}" destId="{21B1F597-6AF6-CA48-B7D8-86EBCE00FD9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10EEC-AD82-434C-9290-A27EF621883E}">
      <dsp:nvSpPr>
        <dsp:cNvPr id="0" name=""/>
        <dsp:cNvSpPr/>
      </dsp:nvSpPr>
      <dsp:spPr>
        <a:xfrm>
          <a:off x="4451"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网页抓取</a:t>
          </a:r>
        </a:p>
        <a:p>
          <a:pPr marL="171450" lvl="1" indent="-171450" algn="l" defTabSz="844550">
            <a:lnSpc>
              <a:spcPct val="90000"/>
            </a:lnSpc>
            <a:spcBef>
              <a:spcPct val="0"/>
            </a:spcBef>
            <a:spcAft>
              <a:spcPct val="15000"/>
            </a:spcAft>
            <a:buChar char="••"/>
          </a:pPr>
          <a:r>
            <a:rPr lang="zh-CN" altLang="en-US" sz="1900" kern="1200" dirty="0"/>
            <a:t>网页解析</a:t>
          </a:r>
        </a:p>
      </dsp:txBody>
      <dsp:txXfrm>
        <a:off x="29380" y="1451803"/>
        <a:ext cx="1263507" cy="801268"/>
      </dsp:txXfrm>
    </dsp:sp>
    <dsp:sp modelId="{379EEBE1-51F9-1646-B5B6-BC1E0819AB48}">
      <dsp:nvSpPr>
        <dsp:cNvPr id="0" name=""/>
        <dsp:cNvSpPr/>
      </dsp:nvSpPr>
      <dsp:spPr>
        <a:xfrm>
          <a:off x="738446" y="1670209"/>
          <a:ext cx="1470058" cy="1470058"/>
        </a:xfrm>
        <a:prstGeom prst="leftCircularArrow">
          <a:avLst>
            <a:gd name="adj1" fmla="val 3301"/>
            <a:gd name="adj2" fmla="val 407599"/>
            <a:gd name="adj3" fmla="val 2183110"/>
            <a:gd name="adj4" fmla="val 9024489"/>
            <a:gd name="adj5" fmla="val 385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13BEC-7C9C-C04F-9631-99E62CA70244}">
      <dsp:nvSpPr>
        <dsp:cNvPr id="0" name=""/>
        <dsp:cNvSpPr/>
      </dsp:nvSpPr>
      <dsp:spPr>
        <a:xfrm>
          <a:off x="296310" y="2278000"/>
          <a:ext cx="1167435" cy="4642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a:t>数据获取</a:t>
          </a:r>
        </a:p>
      </dsp:txBody>
      <dsp:txXfrm>
        <a:off x="309907" y="2291597"/>
        <a:ext cx="1140241" cy="437056"/>
      </dsp:txXfrm>
    </dsp:sp>
    <dsp:sp modelId="{A7B9A3F5-0CD8-9344-8718-5D9C8D970C21}">
      <dsp:nvSpPr>
        <dsp:cNvPr id="0" name=""/>
        <dsp:cNvSpPr/>
      </dsp:nvSpPr>
      <dsp:spPr>
        <a:xfrm>
          <a:off x="1694802"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中文分词</a:t>
          </a:r>
        </a:p>
      </dsp:txBody>
      <dsp:txXfrm>
        <a:off x="1719731" y="1683928"/>
        <a:ext cx="1263507" cy="801268"/>
      </dsp:txXfrm>
    </dsp:sp>
    <dsp:sp modelId="{1037E3CE-7135-264D-82C3-7E2956D0F1DF}">
      <dsp:nvSpPr>
        <dsp:cNvPr id="0" name=""/>
        <dsp:cNvSpPr/>
      </dsp:nvSpPr>
      <dsp:spPr>
        <a:xfrm>
          <a:off x="2417852" y="754259"/>
          <a:ext cx="1637877" cy="1637877"/>
        </a:xfrm>
        <a:prstGeom prst="circularArrow">
          <a:avLst>
            <a:gd name="adj1" fmla="val 2962"/>
            <a:gd name="adj2" fmla="val 362927"/>
            <a:gd name="adj3" fmla="val 19461562"/>
            <a:gd name="adj4" fmla="val 12575511"/>
            <a:gd name="adj5" fmla="val 345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2ED394-5EF0-7445-9715-B775B3128571}">
      <dsp:nvSpPr>
        <dsp:cNvPr id="0" name=""/>
        <dsp:cNvSpPr/>
      </dsp:nvSpPr>
      <dsp:spPr>
        <a:xfrm>
          <a:off x="1986661" y="1194748"/>
          <a:ext cx="1167435" cy="4642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a:t>数据处理</a:t>
          </a:r>
        </a:p>
      </dsp:txBody>
      <dsp:txXfrm>
        <a:off x="2000258" y="1208345"/>
        <a:ext cx="1140241" cy="437056"/>
      </dsp:txXfrm>
    </dsp:sp>
    <dsp:sp modelId="{27FFE134-25C8-4844-9149-DC9D8EBE9B0B}">
      <dsp:nvSpPr>
        <dsp:cNvPr id="0" name=""/>
        <dsp:cNvSpPr/>
      </dsp:nvSpPr>
      <dsp:spPr>
        <a:xfrm>
          <a:off x="3385152"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文本分类</a:t>
          </a:r>
        </a:p>
      </dsp:txBody>
      <dsp:txXfrm>
        <a:off x="3410081" y="1451803"/>
        <a:ext cx="1263507" cy="801268"/>
      </dsp:txXfrm>
    </dsp:sp>
    <dsp:sp modelId="{40716FB7-70DF-F447-9B02-C6F0E2E3363B}">
      <dsp:nvSpPr>
        <dsp:cNvPr id="0" name=""/>
        <dsp:cNvSpPr/>
      </dsp:nvSpPr>
      <dsp:spPr>
        <a:xfrm>
          <a:off x="4119147" y="1670209"/>
          <a:ext cx="1470058" cy="1470058"/>
        </a:xfrm>
        <a:prstGeom prst="leftCircularArrow">
          <a:avLst>
            <a:gd name="adj1" fmla="val 3301"/>
            <a:gd name="adj2" fmla="val 407599"/>
            <a:gd name="adj3" fmla="val 2183110"/>
            <a:gd name="adj4" fmla="val 9024489"/>
            <a:gd name="adj5" fmla="val 385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0C239E-E5D6-BC44-ACAB-C2E8B0678885}">
      <dsp:nvSpPr>
        <dsp:cNvPr id="0" name=""/>
        <dsp:cNvSpPr/>
      </dsp:nvSpPr>
      <dsp:spPr>
        <a:xfrm>
          <a:off x="3677011" y="2278000"/>
          <a:ext cx="1167435" cy="46425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a:t>文本分析</a:t>
          </a:r>
        </a:p>
      </dsp:txBody>
      <dsp:txXfrm>
        <a:off x="3690608" y="2291597"/>
        <a:ext cx="1140241" cy="437056"/>
      </dsp:txXfrm>
    </dsp:sp>
    <dsp:sp modelId="{C36CB93B-7954-874E-B46F-76B89349002E}">
      <dsp:nvSpPr>
        <dsp:cNvPr id="0" name=""/>
        <dsp:cNvSpPr/>
      </dsp:nvSpPr>
      <dsp:spPr>
        <a:xfrm>
          <a:off x="5075503"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文本索引</a:t>
          </a:r>
        </a:p>
        <a:p>
          <a:pPr marL="171450" lvl="1" indent="-171450" algn="l" defTabSz="844550">
            <a:lnSpc>
              <a:spcPct val="90000"/>
            </a:lnSpc>
            <a:spcBef>
              <a:spcPct val="0"/>
            </a:spcBef>
            <a:spcAft>
              <a:spcPct val="15000"/>
            </a:spcAft>
            <a:buChar char="••"/>
          </a:pPr>
          <a:r>
            <a:rPr lang="zh-CN" altLang="en-US" sz="1900" kern="1200" dirty="0"/>
            <a:t>搜索排序</a:t>
          </a:r>
        </a:p>
      </dsp:txBody>
      <dsp:txXfrm>
        <a:off x="5100432" y="1683928"/>
        <a:ext cx="1263507" cy="801268"/>
      </dsp:txXfrm>
    </dsp:sp>
    <dsp:sp modelId="{A55C0A18-3D39-414F-AC03-D96CEE83E965}">
      <dsp:nvSpPr>
        <dsp:cNvPr id="0" name=""/>
        <dsp:cNvSpPr/>
      </dsp:nvSpPr>
      <dsp:spPr>
        <a:xfrm>
          <a:off x="5798553" y="754259"/>
          <a:ext cx="1637877" cy="1637877"/>
        </a:xfrm>
        <a:prstGeom prst="circularArrow">
          <a:avLst>
            <a:gd name="adj1" fmla="val 2962"/>
            <a:gd name="adj2" fmla="val 362927"/>
            <a:gd name="adj3" fmla="val 19461562"/>
            <a:gd name="adj4" fmla="val 12575511"/>
            <a:gd name="adj5" fmla="val 345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F4225C-8C02-4340-AB5D-6F00F902940B}">
      <dsp:nvSpPr>
        <dsp:cNvPr id="0" name=""/>
        <dsp:cNvSpPr/>
      </dsp:nvSpPr>
      <dsp:spPr>
        <a:xfrm>
          <a:off x="5367362" y="1194748"/>
          <a:ext cx="1167435" cy="46425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a:t>文本检索</a:t>
          </a:r>
        </a:p>
      </dsp:txBody>
      <dsp:txXfrm>
        <a:off x="5380959" y="1208345"/>
        <a:ext cx="1140241" cy="437056"/>
      </dsp:txXfrm>
    </dsp:sp>
    <dsp:sp modelId="{A6B4410C-17AC-E142-A3BF-FEFAB39D95F6}">
      <dsp:nvSpPr>
        <dsp:cNvPr id="0" name=""/>
        <dsp:cNvSpPr/>
      </dsp:nvSpPr>
      <dsp:spPr>
        <a:xfrm>
          <a:off x="6765853"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solidFill>
                <a:schemeClr val="tx1"/>
              </a:solidFill>
            </a:rPr>
            <a:t>词云</a:t>
          </a:r>
        </a:p>
      </dsp:txBody>
      <dsp:txXfrm>
        <a:off x="6790782" y="1451803"/>
        <a:ext cx="1263507" cy="801268"/>
      </dsp:txXfrm>
    </dsp:sp>
    <dsp:sp modelId="{761FD23A-F5FC-8040-A460-039F4DA5379B}">
      <dsp:nvSpPr>
        <dsp:cNvPr id="0" name=""/>
        <dsp:cNvSpPr/>
      </dsp:nvSpPr>
      <dsp:spPr>
        <a:xfrm>
          <a:off x="7057712" y="2278000"/>
          <a:ext cx="1167435" cy="464250"/>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zh-CN" altLang="en-US" sz="1600" kern="1200" dirty="0">
              <a:solidFill>
                <a:schemeClr val="tx1"/>
              </a:solidFill>
            </a:rPr>
            <a:t>文本可视化</a:t>
          </a:r>
        </a:p>
      </dsp:txBody>
      <dsp:txXfrm>
        <a:off x="7071309" y="2291597"/>
        <a:ext cx="1140241" cy="4370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2024/9/4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w3.org/Protocols/rfc2616/rfc2616.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robotstxt.org/robotstxt.html"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robotstxt.org/robotstxt.html"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www.robotstxt.org/meta.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robotstxt.org/meta.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scrapy.org/en/latest/intro/instal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doc.scrapy.org/en/latest/intro/tutorial.html" TargetMode="External"/><Relationship Id="rId2" Type="http://schemas.openxmlformats.org/officeDocument/2006/relationships/hyperlink" Target="https://docs.scrapy.org/en/latest/"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docs.scrapy.org/en/latest/intro/examples.html"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文本入门、文本采集</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网页抓取系统：典型的抓取系统架构</a:t>
            </a:r>
          </a:p>
          <a:p>
            <a:endParaRPr kumimoji="1"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373" y="1371604"/>
            <a:ext cx="6431253" cy="329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任意多边形 4"/>
          <p:cNvSpPr/>
          <p:nvPr/>
        </p:nvSpPr>
        <p:spPr>
          <a:xfrm>
            <a:off x="5393226" y="2194195"/>
            <a:ext cx="1062117" cy="830766"/>
          </a:xfrm>
          <a:custGeom>
            <a:avLst/>
            <a:gdLst>
              <a:gd name="connsiteX0" fmla="*/ 1062117 w 1062117"/>
              <a:gd name="connsiteY0" fmla="*/ 738302 h 830766"/>
              <a:gd name="connsiteX1" fmla="*/ 170176 w 1062117"/>
              <a:gd name="connsiteY1" fmla="*/ 780011 h 830766"/>
              <a:gd name="connsiteX2" fmla="*/ 61090 w 1062117"/>
              <a:gd name="connsiteY2" fmla="*/ 125493 h 830766"/>
              <a:gd name="connsiteX3" fmla="*/ 872820 w 1062117"/>
              <a:gd name="connsiteY3" fmla="*/ 29241 h 830766"/>
              <a:gd name="connsiteX4" fmla="*/ 1026825 w 1062117"/>
              <a:gd name="connsiteY4" fmla="*/ 481628 h 83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117" h="830766">
                <a:moveTo>
                  <a:pt x="1062117" y="738302"/>
                </a:moveTo>
                <a:cubicBezTo>
                  <a:pt x="699565" y="810224"/>
                  <a:pt x="337014" y="882146"/>
                  <a:pt x="170176" y="780011"/>
                </a:cubicBezTo>
                <a:cubicBezTo>
                  <a:pt x="3338" y="677876"/>
                  <a:pt x="-56017" y="250621"/>
                  <a:pt x="61090" y="125493"/>
                </a:cubicBezTo>
                <a:cubicBezTo>
                  <a:pt x="178197" y="365"/>
                  <a:pt x="711864" y="-30115"/>
                  <a:pt x="872820" y="29241"/>
                </a:cubicBezTo>
                <a:cubicBezTo>
                  <a:pt x="1033776" y="88597"/>
                  <a:pt x="1030300" y="285112"/>
                  <a:pt x="1026825" y="481628"/>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5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网页抓取系统</a:t>
            </a:r>
            <a:endParaRPr lang="en-US" altLang="zh-CN" dirty="0"/>
          </a:p>
          <a:p>
            <a:pPr lvl="1"/>
            <a:r>
              <a:rPr lang="zh-CN" altLang="en-US" dirty="0"/>
              <a:t>抓取系统（抓取前端）</a:t>
            </a:r>
          </a:p>
          <a:p>
            <a:pPr lvl="2"/>
            <a:r>
              <a:rPr lang="zh-CN" altLang="en-US" dirty="0"/>
              <a:t>抓取</a:t>
            </a:r>
            <a:r>
              <a:rPr lang="en-US" altLang="zh-CN" dirty="0"/>
              <a:t>URL</a:t>
            </a:r>
            <a:r>
              <a:rPr lang="zh-CN" altLang="en-US" dirty="0"/>
              <a:t>并组装</a:t>
            </a:r>
            <a:r>
              <a:rPr lang="en-US" altLang="zh-CN" dirty="0"/>
              <a:t>plain-html</a:t>
            </a:r>
            <a:r>
              <a:rPr lang="zh-CN" altLang="en-US" dirty="0"/>
              <a:t>页面</a:t>
            </a:r>
          </a:p>
          <a:p>
            <a:pPr lvl="2"/>
            <a:r>
              <a:rPr lang="zh-CN" altLang="en-US" dirty="0"/>
              <a:t>压力控制</a:t>
            </a:r>
            <a:endParaRPr lang="en-US" altLang="zh-CN" dirty="0"/>
          </a:p>
          <a:p>
            <a:pPr lvl="2"/>
            <a:endParaRPr lang="zh-CN" altLang="en-US" dirty="0"/>
          </a:p>
          <a:p>
            <a:pPr lvl="1"/>
            <a:r>
              <a:rPr lang="zh-CN" altLang="en-US" dirty="0"/>
              <a:t>选取子系统（链接调度）</a:t>
            </a:r>
          </a:p>
          <a:p>
            <a:pPr lvl="2"/>
            <a:r>
              <a:rPr lang="zh-CN" altLang="en-US" dirty="0"/>
              <a:t>决策抓取的对象和顺序</a:t>
            </a:r>
            <a:endParaRPr lang="en-US" altLang="zh-CN" dirty="0"/>
          </a:p>
          <a:p>
            <a:pPr lvl="2"/>
            <a:endParaRPr lang="zh-CN" altLang="en-US" dirty="0"/>
          </a:p>
          <a:p>
            <a:pPr lvl="1"/>
            <a:r>
              <a:rPr lang="zh-CN" altLang="en-US" dirty="0"/>
              <a:t>过滤子系统（重复与低质量检测）</a:t>
            </a:r>
          </a:p>
          <a:p>
            <a:pPr lvl="2"/>
            <a:r>
              <a:rPr lang="zh-CN" altLang="en-US" dirty="0"/>
              <a:t>低价值</a:t>
            </a:r>
            <a:r>
              <a:rPr lang="en-US" altLang="zh-CN" dirty="0"/>
              <a:t>page/link</a:t>
            </a:r>
            <a:r>
              <a:rPr lang="zh-CN" altLang="en-US" dirty="0"/>
              <a:t>挖掘和控制</a:t>
            </a:r>
          </a:p>
          <a:p>
            <a:pPr lvl="2"/>
            <a:r>
              <a:rPr lang="zh-CN" altLang="en-US" dirty="0"/>
              <a:t>资源增长趋势、成本和效益估算</a:t>
            </a:r>
          </a:p>
          <a:p>
            <a:endParaRPr lang="zh-CN" altLang="en-US" dirty="0"/>
          </a:p>
          <a:p>
            <a:endParaRPr kumimoji="1" lang="en-US" altLang="zh-C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648" y="1726130"/>
            <a:ext cx="4010921" cy="205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6433037" y="2688656"/>
            <a:ext cx="1358613" cy="54222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297362" y="1652739"/>
            <a:ext cx="1420207" cy="9779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392210" y="1652739"/>
            <a:ext cx="1040827" cy="6962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58387BF6-082B-41BD-8F3B-22C152887816}"/>
              </a:ext>
            </a:extLst>
          </p:cNvPr>
          <p:cNvSpPr/>
          <p:nvPr/>
        </p:nvSpPr>
        <p:spPr>
          <a:xfrm>
            <a:off x="3799113" y="2311400"/>
            <a:ext cx="3497943" cy="342084"/>
          </a:xfrm>
          <a:custGeom>
            <a:avLst/>
            <a:gdLst>
              <a:gd name="connsiteX0" fmla="*/ 0 w 3497943"/>
              <a:gd name="connsiteY0" fmla="*/ 312057 h 342084"/>
              <a:gd name="connsiteX1" fmla="*/ 1197429 w 3497943"/>
              <a:gd name="connsiteY1" fmla="*/ 312057 h 342084"/>
              <a:gd name="connsiteX2" fmla="*/ 3497943 w 3497943"/>
              <a:gd name="connsiteY2" fmla="*/ 0 h 342084"/>
            </a:gdLst>
            <a:ahLst/>
            <a:cxnLst>
              <a:cxn ang="0">
                <a:pos x="connsiteX0" y="connsiteY0"/>
              </a:cxn>
              <a:cxn ang="0">
                <a:pos x="connsiteX1" y="connsiteY1"/>
              </a:cxn>
              <a:cxn ang="0">
                <a:pos x="connsiteX2" y="connsiteY2"/>
              </a:cxn>
            </a:cxnLst>
            <a:rect l="l" t="t" r="r" b="b"/>
            <a:pathLst>
              <a:path w="3497943" h="342084">
                <a:moveTo>
                  <a:pt x="0" y="312057"/>
                </a:moveTo>
                <a:cubicBezTo>
                  <a:pt x="307219" y="338061"/>
                  <a:pt x="614439" y="364066"/>
                  <a:pt x="1197429" y="312057"/>
                </a:cubicBezTo>
                <a:cubicBezTo>
                  <a:pt x="1780419" y="260048"/>
                  <a:pt x="2639181" y="130024"/>
                  <a:pt x="3497943" y="0"/>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01DBCB2-734C-4D23-965C-2F0EF7DF4E2F}"/>
              </a:ext>
            </a:extLst>
          </p:cNvPr>
          <p:cNvSpPr/>
          <p:nvPr/>
        </p:nvSpPr>
        <p:spPr>
          <a:xfrm>
            <a:off x="3552371" y="1284250"/>
            <a:ext cx="2848429" cy="1604213"/>
          </a:xfrm>
          <a:custGeom>
            <a:avLst/>
            <a:gdLst>
              <a:gd name="connsiteX0" fmla="*/ 0 w 2848429"/>
              <a:gd name="connsiteY0" fmla="*/ 29293 h 1604213"/>
              <a:gd name="connsiteX1" fmla="*/ 609600 w 2848429"/>
              <a:gd name="connsiteY1" fmla="*/ 112750 h 1604213"/>
              <a:gd name="connsiteX2" fmla="*/ 947058 w 2848429"/>
              <a:gd name="connsiteY2" fmla="*/ 940064 h 1604213"/>
              <a:gd name="connsiteX3" fmla="*/ 1966686 w 2848429"/>
              <a:gd name="connsiteY3" fmla="*/ 1535150 h 1604213"/>
              <a:gd name="connsiteX4" fmla="*/ 2848429 w 2848429"/>
              <a:gd name="connsiteY4" fmla="*/ 1567807 h 1604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29" h="1604213">
                <a:moveTo>
                  <a:pt x="0" y="29293"/>
                </a:moveTo>
                <a:cubicBezTo>
                  <a:pt x="225878" y="-4876"/>
                  <a:pt x="451757" y="-39045"/>
                  <a:pt x="609600" y="112750"/>
                </a:cubicBezTo>
                <a:cubicBezTo>
                  <a:pt x="767443" y="264545"/>
                  <a:pt x="720877" y="702997"/>
                  <a:pt x="947058" y="940064"/>
                </a:cubicBezTo>
                <a:cubicBezTo>
                  <a:pt x="1173239" y="1177131"/>
                  <a:pt x="1649791" y="1430526"/>
                  <a:pt x="1966686" y="1535150"/>
                </a:cubicBezTo>
                <a:cubicBezTo>
                  <a:pt x="2283581" y="1639774"/>
                  <a:pt x="2566005" y="1603790"/>
                  <a:pt x="2848429" y="156780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0B661B7-19F9-460C-B492-0198C72FD40D}"/>
              </a:ext>
            </a:extLst>
          </p:cNvPr>
          <p:cNvSpPr/>
          <p:nvPr/>
        </p:nvSpPr>
        <p:spPr>
          <a:xfrm>
            <a:off x="4731656" y="2336800"/>
            <a:ext cx="1355101" cy="1164638"/>
          </a:xfrm>
          <a:custGeom>
            <a:avLst/>
            <a:gdLst>
              <a:gd name="connsiteX0" fmla="*/ 0 w 1355101"/>
              <a:gd name="connsiteY0" fmla="*/ 1153885 h 1164638"/>
              <a:gd name="connsiteX1" fmla="*/ 874486 w 1355101"/>
              <a:gd name="connsiteY1" fmla="*/ 1052285 h 1164638"/>
              <a:gd name="connsiteX2" fmla="*/ 1295400 w 1355101"/>
              <a:gd name="connsiteY2" fmla="*/ 348343 h 1164638"/>
              <a:gd name="connsiteX3" fmla="*/ 1342572 w 1355101"/>
              <a:gd name="connsiteY3" fmla="*/ 0 h 1164638"/>
            </a:gdLst>
            <a:ahLst/>
            <a:cxnLst>
              <a:cxn ang="0">
                <a:pos x="connsiteX0" y="connsiteY0"/>
              </a:cxn>
              <a:cxn ang="0">
                <a:pos x="connsiteX1" y="connsiteY1"/>
              </a:cxn>
              <a:cxn ang="0">
                <a:pos x="connsiteX2" y="connsiteY2"/>
              </a:cxn>
              <a:cxn ang="0">
                <a:pos x="connsiteX3" y="connsiteY3"/>
              </a:cxn>
            </a:cxnLst>
            <a:rect l="l" t="t" r="r" b="b"/>
            <a:pathLst>
              <a:path w="1355101" h="1164638">
                <a:moveTo>
                  <a:pt x="0" y="1153885"/>
                </a:moveTo>
                <a:cubicBezTo>
                  <a:pt x="329293" y="1170213"/>
                  <a:pt x="658586" y="1186542"/>
                  <a:pt x="874486" y="1052285"/>
                </a:cubicBezTo>
                <a:cubicBezTo>
                  <a:pt x="1090386" y="918028"/>
                  <a:pt x="1217386" y="523724"/>
                  <a:pt x="1295400" y="348343"/>
                </a:cubicBezTo>
                <a:cubicBezTo>
                  <a:pt x="1373414" y="172962"/>
                  <a:pt x="1357993" y="86481"/>
                  <a:pt x="1342572" y="0"/>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058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38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抓取前端：互联网应用协议</a:t>
            </a:r>
            <a:endParaRPr lang="en-US" altLang="zh-CN" dirty="0"/>
          </a:p>
          <a:p>
            <a:r>
              <a:rPr lang="zh-CN" altLang="en-US" dirty="0"/>
              <a:t>万维网中的各种应用协议</a:t>
            </a:r>
            <a:endParaRPr lang="en-US" altLang="zh-CN" dirty="0"/>
          </a:p>
          <a:p>
            <a:pPr lvl="1"/>
            <a:r>
              <a:rPr lang="zh-CN" altLang="en-US" dirty="0">
                <a:solidFill>
                  <a:srgbClr val="C00000"/>
                </a:solidFill>
              </a:rPr>
              <a:t>超文本传输协议（</a:t>
            </a:r>
            <a:r>
              <a:rPr lang="en-US" altLang="zh-CN" dirty="0">
                <a:solidFill>
                  <a:srgbClr val="C00000"/>
                </a:solidFill>
              </a:rPr>
              <a:t>HTTP</a:t>
            </a:r>
            <a:r>
              <a:rPr lang="zh-CN" altLang="en-US" dirty="0">
                <a:solidFill>
                  <a:srgbClr val="C00000"/>
                </a:solidFill>
              </a:rPr>
              <a:t>）</a:t>
            </a:r>
          </a:p>
          <a:p>
            <a:pPr lvl="2"/>
            <a:r>
              <a:rPr lang="en-US" altLang="zh-CN" dirty="0">
                <a:hlinkClick r:id="rId2"/>
              </a:rPr>
              <a:t>http://www.w3.org/Protocols/rfc2616/rfc2616.html</a:t>
            </a:r>
            <a:r>
              <a:rPr lang="zh-CN" altLang="en-US" dirty="0"/>
              <a:t> </a:t>
            </a:r>
            <a:endParaRPr lang="en-US" altLang="zh-CN" dirty="0"/>
          </a:p>
          <a:p>
            <a:pPr lvl="1"/>
            <a:endParaRPr lang="en-US" altLang="zh-CN" dirty="0"/>
          </a:p>
          <a:p>
            <a:pPr lvl="1"/>
            <a:r>
              <a:rPr lang="zh-CN" altLang="en-US" dirty="0"/>
              <a:t>会话 </a:t>
            </a:r>
            <a:r>
              <a:rPr lang="en-US" altLang="zh-CN" dirty="0"/>
              <a:t>= request + response</a:t>
            </a:r>
          </a:p>
          <a:p>
            <a:pPr lvl="1"/>
            <a:r>
              <a:rPr lang="zh-CN" altLang="en-US" dirty="0"/>
              <a:t>格式 </a:t>
            </a:r>
            <a:r>
              <a:rPr lang="en-US" altLang="zh-CN" dirty="0"/>
              <a:t>= </a:t>
            </a:r>
            <a:r>
              <a:rPr lang="en-US" altLang="zh-CN" dirty="0" err="1"/>
              <a:t>header+body</a:t>
            </a:r>
            <a:endParaRPr lang="en-US" altLang="zh-CN" dirty="0"/>
          </a:p>
          <a:p>
            <a:pPr lvl="1"/>
            <a:r>
              <a:rPr lang="zh-CN" altLang="en-US" dirty="0"/>
              <a:t>工具 </a:t>
            </a:r>
            <a:r>
              <a:rPr lang="en-US" altLang="zh-CN" dirty="0"/>
              <a:t>= </a:t>
            </a:r>
            <a:r>
              <a:rPr lang="en-US" altLang="zh-CN" dirty="0" err="1"/>
              <a:t>wget</a:t>
            </a:r>
            <a:r>
              <a:rPr lang="zh-CN" altLang="en-US" dirty="0"/>
              <a:t>、</a:t>
            </a:r>
            <a:r>
              <a:rPr lang="en-US" altLang="zh-CN" dirty="0" err="1"/>
              <a:t>libcurl</a:t>
            </a:r>
            <a:r>
              <a:rPr lang="zh-CN" altLang="en-US" dirty="0"/>
              <a:t>、浏览器插件</a:t>
            </a:r>
          </a:p>
          <a:p>
            <a:pPr lvl="1"/>
            <a:r>
              <a:rPr lang="zh-CN" altLang="en-US" dirty="0"/>
              <a:t>方法 </a:t>
            </a:r>
            <a:r>
              <a:rPr lang="en-US" altLang="zh-CN" dirty="0"/>
              <a:t>= GET/HEAD/POST …</a:t>
            </a:r>
          </a:p>
          <a:p>
            <a:pPr lvl="1"/>
            <a:endParaRPr lang="en-US" altLang="zh-CN" dirty="0"/>
          </a:p>
          <a:p>
            <a:pPr lvl="1"/>
            <a:r>
              <a:rPr lang="zh-CN" altLang="en-US" dirty="0"/>
              <a:t>其他：</a:t>
            </a:r>
            <a:r>
              <a:rPr lang="en-US" altLang="zh-CN" dirty="0"/>
              <a:t>https</a:t>
            </a:r>
            <a:r>
              <a:rPr lang="zh-CN" altLang="en-US" dirty="0"/>
              <a:t>，</a:t>
            </a:r>
            <a:r>
              <a:rPr lang="en-US" altLang="zh-CN" dirty="0"/>
              <a:t>ftp</a:t>
            </a:r>
            <a:r>
              <a:rPr lang="zh-CN" altLang="en-US" dirty="0"/>
              <a:t>，</a:t>
            </a:r>
            <a:r>
              <a:rPr lang="en-US" altLang="zh-CN" dirty="0"/>
              <a:t>Usenet</a:t>
            </a:r>
            <a:r>
              <a:rPr lang="zh-CN" altLang="en-US" dirty="0"/>
              <a:t>，</a:t>
            </a:r>
            <a:r>
              <a:rPr lang="en-US" altLang="zh-CN" dirty="0"/>
              <a:t>email</a:t>
            </a:r>
            <a:endParaRPr lang="zh-CN" altLang="en-US" dirty="0"/>
          </a:p>
          <a:p>
            <a:endParaRPr kumimoji="1" lang="en-US" altLang="zh-CN" dirty="0"/>
          </a:p>
        </p:txBody>
      </p:sp>
      <p:pic>
        <p:nvPicPr>
          <p:cNvPr id="4" name="图片 3">
            <a:extLst>
              <a:ext uri="{FF2B5EF4-FFF2-40B4-BE49-F238E27FC236}">
                <a16:creationId xmlns:a16="http://schemas.microsoft.com/office/drawing/2014/main" id="{2EFA7182-3948-5A48-8025-D44890378FCE}"/>
              </a:ext>
            </a:extLst>
          </p:cNvPr>
          <p:cNvPicPr>
            <a:picLocks noChangeAspect="1"/>
          </p:cNvPicPr>
          <p:nvPr/>
        </p:nvPicPr>
        <p:blipFill>
          <a:blip r:embed="rId3"/>
          <a:stretch>
            <a:fillRect/>
          </a:stretch>
        </p:blipFill>
        <p:spPr>
          <a:xfrm>
            <a:off x="5114730" y="2406315"/>
            <a:ext cx="3775804" cy="1935697"/>
          </a:xfrm>
          <a:prstGeom prst="rect">
            <a:avLst/>
          </a:prstGeom>
        </p:spPr>
      </p:pic>
    </p:spTree>
    <p:extLst>
      <p:ext uri="{BB962C8B-B14F-4D97-AF65-F5344CB8AC3E}">
        <p14:creationId xmlns:p14="http://schemas.microsoft.com/office/powerpoint/2010/main" val="2635985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抓取前端：</a:t>
            </a:r>
            <a:r>
              <a:rPr lang="en-US" altLang="zh-CN" dirty="0"/>
              <a:t>HTTP</a:t>
            </a:r>
            <a:r>
              <a:rPr lang="zh-CN" altLang="en-US" dirty="0"/>
              <a:t>协议</a:t>
            </a:r>
            <a:endParaRPr lang="en-US" altLang="zh-CN" dirty="0"/>
          </a:p>
          <a:p>
            <a:r>
              <a:rPr lang="en-US" altLang="zh-CN" dirty="0"/>
              <a:t>HTTP</a:t>
            </a:r>
            <a:r>
              <a:rPr lang="zh-CN" altLang="en-US" dirty="0"/>
              <a:t>实现资源的订购和传送；其工作方式类似于快餐点单</a:t>
            </a:r>
          </a:p>
          <a:p>
            <a:pPr lvl="1"/>
            <a:r>
              <a:rPr lang="zh-CN" altLang="en-US" dirty="0"/>
              <a:t>请求</a:t>
            </a:r>
            <a:r>
              <a:rPr lang="en-US" altLang="zh-CN" dirty="0"/>
              <a:t>(request): </a:t>
            </a:r>
            <a:r>
              <a:rPr lang="zh-CN" altLang="en-US" dirty="0"/>
              <a:t>顾客向服务员提出请求</a:t>
            </a:r>
          </a:p>
          <a:p>
            <a:pPr lvl="1"/>
            <a:r>
              <a:rPr lang="zh-CN" altLang="en-US" dirty="0"/>
              <a:t>回复</a:t>
            </a:r>
            <a:r>
              <a:rPr lang="en-US" altLang="zh-CN" dirty="0"/>
              <a:t>(response):</a:t>
            </a:r>
            <a:r>
              <a:rPr lang="zh-CN" altLang="en-US" dirty="0"/>
              <a:t>服务员根据情况，回应顾客的请求</a:t>
            </a:r>
          </a:p>
          <a:p>
            <a:endParaRPr lang="zh-CN" altLang="en-US" dirty="0"/>
          </a:p>
          <a:p>
            <a:endParaRPr lang="en-US" altLang="zh-CN" dirty="0"/>
          </a:p>
          <a:p>
            <a:endParaRPr kumimoji="1" lang="en-US" altLang="zh-CN" dirty="0"/>
          </a:p>
        </p:txBody>
      </p:sp>
      <p:pic>
        <p:nvPicPr>
          <p:cNvPr id="4" name="Picture 2" descr="http://zezhi.qiniudn.com/wp-content/uploads/2014/06/ac0a38606014a5a97144e466c23430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764" y="2357176"/>
            <a:ext cx="5741713" cy="215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1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en-US" altLang="zh-CN" dirty="0"/>
              <a:t>HTTP</a:t>
            </a:r>
            <a:r>
              <a:rPr lang="zh-CN" altLang="en-US" dirty="0"/>
              <a:t>工作流程</a:t>
            </a:r>
            <a:endParaRPr lang="en-US" altLang="zh-CN" dirty="0"/>
          </a:p>
          <a:p>
            <a:pPr lvl="1">
              <a:lnSpc>
                <a:spcPct val="110000"/>
              </a:lnSpc>
            </a:pPr>
            <a:r>
              <a:rPr lang="zh-CN" altLang="en-US" dirty="0"/>
              <a:t>用户在浏览器中单击或输入某个超级链接，</a:t>
            </a:r>
            <a:r>
              <a:rPr lang="en-US" altLang="zh-CN" dirty="0"/>
              <a:t>HTTP</a:t>
            </a:r>
            <a:r>
              <a:rPr lang="zh-CN" altLang="en-US" dirty="0"/>
              <a:t>的工作开始</a:t>
            </a:r>
            <a:endParaRPr lang="en-US" altLang="zh-CN" dirty="0"/>
          </a:p>
          <a:p>
            <a:pPr lvl="1">
              <a:lnSpc>
                <a:spcPct val="110000"/>
              </a:lnSpc>
            </a:pPr>
            <a:r>
              <a:rPr lang="zh-CN" altLang="en-US" dirty="0"/>
              <a:t>一次</a:t>
            </a:r>
            <a:r>
              <a:rPr lang="en-US" altLang="zh-CN" dirty="0"/>
              <a:t>HTTP</a:t>
            </a:r>
            <a:r>
              <a:rPr lang="zh-CN" altLang="en-US" dirty="0"/>
              <a:t>操作称为一个事务，其工作过程分为四步：</a:t>
            </a:r>
            <a:endParaRPr lang="en-US" altLang="zh-CN" dirty="0"/>
          </a:p>
          <a:p>
            <a:pPr lvl="2">
              <a:lnSpc>
                <a:spcPct val="110000"/>
              </a:lnSpc>
            </a:pPr>
            <a:r>
              <a:rPr lang="zh-CN" altLang="en-US" dirty="0"/>
              <a:t>客户机与服务器</a:t>
            </a:r>
            <a:r>
              <a:rPr lang="zh-CN" altLang="en-US" b="1" dirty="0"/>
              <a:t>建立</a:t>
            </a:r>
            <a:r>
              <a:rPr lang="zh-CN" altLang="en-US" b="1" dirty="0">
                <a:solidFill>
                  <a:srgbClr val="C00000"/>
                </a:solidFill>
              </a:rPr>
              <a:t>连接</a:t>
            </a:r>
            <a:endParaRPr lang="en-US" altLang="zh-CN" b="1" dirty="0">
              <a:solidFill>
                <a:srgbClr val="C00000"/>
              </a:solidFill>
            </a:endParaRPr>
          </a:p>
          <a:p>
            <a:pPr lvl="2">
              <a:lnSpc>
                <a:spcPct val="110000"/>
              </a:lnSpc>
            </a:pPr>
            <a:r>
              <a:rPr lang="zh-CN" altLang="en-US" dirty="0"/>
              <a:t>客户机向服务器</a:t>
            </a:r>
            <a:r>
              <a:rPr lang="zh-CN" altLang="en-US" b="1" dirty="0"/>
              <a:t>发送</a:t>
            </a:r>
            <a:r>
              <a:rPr lang="zh-CN" altLang="en-US" b="1" dirty="0">
                <a:solidFill>
                  <a:srgbClr val="C00000"/>
                </a:solidFill>
              </a:rPr>
              <a:t>请求</a:t>
            </a:r>
            <a:r>
              <a:rPr lang="zh-CN" altLang="en-US" dirty="0"/>
              <a:t>，基本信息包括：</a:t>
            </a:r>
            <a:endParaRPr lang="en-US" altLang="zh-CN" dirty="0"/>
          </a:p>
          <a:p>
            <a:pPr lvl="3">
              <a:lnSpc>
                <a:spcPct val="110000"/>
              </a:lnSpc>
            </a:pPr>
            <a:r>
              <a:rPr lang="zh-CN" altLang="en-US" dirty="0"/>
              <a:t>统一资源标识符（</a:t>
            </a:r>
            <a:r>
              <a:rPr lang="en-US" altLang="zh-CN" dirty="0"/>
              <a:t>URL</a:t>
            </a:r>
            <a:r>
              <a:rPr lang="zh-CN" altLang="en-US" dirty="0"/>
              <a:t>）、协议版本号、</a:t>
            </a:r>
            <a:r>
              <a:rPr lang="en-US" altLang="zh-CN" dirty="0"/>
              <a:t>MIME</a:t>
            </a:r>
            <a:r>
              <a:rPr lang="zh-CN" altLang="en-US" dirty="0"/>
              <a:t>信息（请求修饰符、客户机信息等）</a:t>
            </a:r>
            <a:endParaRPr lang="en-US" altLang="zh-CN" dirty="0"/>
          </a:p>
          <a:p>
            <a:pPr lvl="2">
              <a:lnSpc>
                <a:spcPct val="110000"/>
              </a:lnSpc>
            </a:pPr>
            <a:r>
              <a:rPr lang="zh-CN" altLang="en-US" dirty="0"/>
              <a:t>服务器</a:t>
            </a:r>
            <a:r>
              <a:rPr lang="zh-CN" altLang="en-US" b="1" dirty="0">
                <a:solidFill>
                  <a:srgbClr val="C00000"/>
                </a:solidFill>
              </a:rPr>
              <a:t>响应</a:t>
            </a:r>
            <a:r>
              <a:rPr lang="zh-CN" altLang="en-US" dirty="0"/>
              <a:t>，基本信息包括：</a:t>
            </a:r>
            <a:endParaRPr lang="en-US" altLang="zh-CN" dirty="0"/>
          </a:p>
          <a:p>
            <a:pPr lvl="3">
              <a:lnSpc>
                <a:spcPct val="110000"/>
              </a:lnSpc>
            </a:pPr>
            <a:r>
              <a:rPr lang="zh-CN" altLang="en-US" dirty="0"/>
              <a:t>状态行（协议版本号、成功</a:t>
            </a:r>
            <a:r>
              <a:rPr lang="en-US" altLang="zh-CN" dirty="0"/>
              <a:t>/</a:t>
            </a:r>
            <a:r>
              <a:rPr lang="zh-CN" altLang="en-US" dirty="0"/>
              <a:t>错误代码</a:t>
            </a:r>
            <a:r>
              <a:rPr lang="en-US" altLang="zh-CN" dirty="0"/>
              <a:t>)</a:t>
            </a:r>
            <a:r>
              <a:rPr lang="zh-CN" altLang="en-US" dirty="0"/>
              <a:t>、</a:t>
            </a:r>
            <a:r>
              <a:rPr lang="en-US" altLang="zh-CN" dirty="0"/>
              <a:t>MIME</a:t>
            </a:r>
            <a:r>
              <a:rPr lang="zh-CN" altLang="en-US" dirty="0"/>
              <a:t>信息（服务器信息、实体信息等）</a:t>
            </a:r>
            <a:endParaRPr lang="en-US" altLang="zh-CN" dirty="0"/>
          </a:p>
          <a:p>
            <a:pPr lvl="2">
              <a:lnSpc>
                <a:spcPct val="110000"/>
              </a:lnSpc>
            </a:pPr>
            <a:r>
              <a:rPr lang="zh-CN" altLang="en-US" sz="1400" dirty="0"/>
              <a:t>客户端</a:t>
            </a:r>
            <a:r>
              <a:rPr lang="zh-CN" altLang="en-US" sz="1400" b="1" dirty="0">
                <a:solidFill>
                  <a:srgbClr val="C00000"/>
                </a:solidFill>
              </a:rPr>
              <a:t>接收信息</a:t>
            </a:r>
            <a:r>
              <a:rPr lang="zh-CN" altLang="en-US" sz="1400" dirty="0"/>
              <a:t>，通过浏览器显示在用户的显示屏上，断开连接释放资源</a:t>
            </a:r>
          </a:p>
          <a:p>
            <a:pPr lvl="1">
              <a:lnSpc>
                <a:spcPct val="110000"/>
              </a:lnSpc>
            </a:pPr>
            <a:r>
              <a:rPr lang="zh-CN" altLang="en-US" dirty="0"/>
              <a:t>上述过程任意一步出错</a:t>
            </a:r>
            <a:endParaRPr lang="en-US" altLang="zh-CN" dirty="0"/>
          </a:p>
          <a:p>
            <a:pPr lvl="2">
              <a:lnSpc>
                <a:spcPct val="110000"/>
              </a:lnSpc>
            </a:pPr>
            <a:r>
              <a:rPr lang="zh-CN" altLang="en-US" dirty="0"/>
              <a:t>错误信息将返回客户端并通过显示屏输出</a:t>
            </a:r>
          </a:p>
          <a:p>
            <a:endParaRPr kumimoji="1" lang="en-US" altLang="zh-CN" dirty="0"/>
          </a:p>
        </p:txBody>
      </p:sp>
    </p:spTree>
    <p:extLst>
      <p:ext uri="{BB962C8B-B14F-4D97-AF65-F5344CB8AC3E}">
        <p14:creationId xmlns:p14="http://schemas.microsoft.com/office/powerpoint/2010/main" val="46880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en-US" altLang="zh-CN" dirty="0"/>
              <a:t>HTTP</a:t>
            </a:r>
            <a:r>
              <a:rPr lang="zh-CN" altLang="en-US" dirty="0"/>
              <a:t>对话</a:t>
            </a:r>
            <a:endParaRPr lang="en-US" altLang="zh-CN" dirty="0"/>
          </a:p>
          <a:p>
            <a:r>
              <a:rPr lang="zh-CN" altLang="en-US" dirty="0"/>
              <a:t>一个典型的</a:t>
            </a:r>
            <a:r>
              <a:rPr lang="en-US" altLang="zh-CN" dirty="0"/>
              <a:t>HTTP</a:t>
            </a:r>
            <a:r>
              <a:rPr lang="zh-CN" altLang="en-US" dirty="0"/>
              <a:t>协议对话</a:t>
            </a:r>
            <a:endParaRPr kumimoji="1" lang="en-US" altLang="zh-CN" dirty="0"/>
          </a:p>
          <a:p>
            <a:endParaRPr kumimoji="1" lang="en-US" altLang="zh-CN" dirty="0"/>
          </a:p>
        </p:txBody>
      </p:sp>
      <p:sp>
        <p:nvSpPr>
          <p:cNvPr id="4" name="矩形 3"/>
          <p:cNvSpPr>
            <a:spLocks noChangeArrowheads="1"/>
          </p:cNvSpPr>
          <p:nvPr/>
        </p:nvSpPr>
        <p:spPr bwMode="auto">
          <a:xfrm>
            <a:off x="627749" y="1509323"/>
            <a:ext cx="634484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900" b="1" dirty="0">
                <a:latin typeface="Times New Roman" pitchFamily="18" charset="0"/>
                <a:cs typeface="Times New Roman" pitchFamily="18" charset="0"/>
              </a:rPr>
              <a:t>GET</a:t>
            </a:r>
            <a:r>
              <a:rPr lang="en-US" altLang="zh-CN" sz="900" dirty="0">
                <a:latin typeface="Times New Roman" pitchFamily="18" charset="0"/>
                <a:cs typeface="Times New Roman" pitchFamily="18" charset="0"/>
              </a:rPr>
              <a:t> / HTTP/1.1</a:t>
            </a:r>
          </a:p>
          <a:p>
            <a:pPr algn="l"/>
            <a:r>
              <a:rPr lang="en-US" altLang="zh-CN" sz="900" dirty="0">
                <a:latin typeface="Times New Roman" pitchFamily="18" charset="0"/>
                <a:cs typeface="Times New Roman" pitchFamily="18" charset="0"/>
              </a:rPr>
              <a:t>Host: www.abc.com</a:t>
            </a:r>
          </a:p>
          <a:p>
            <a:pPr algn="l"/>
            <a:r>
              <a:rPr lang="en-US" altLang="zh-CN" sz="900" b="1" dirty="0">
                <a:latin typeface="Times New Roman" pitchFamily="18" charset="0"/>
                <a:cs typeface="Times New Roman" pitchFamily="18" charset="0"/>
              </a:rPr>
              <a:t>User-Agent:</a:t>
            </a:r>
            <a:r>
              <a:rPr lang="en-US" altLang="zh-CN" sz="900" dirty="0">
                <a:latin typeface="Times New Roman" pitchFamily="18" charset="0"/>
                <a:cs typeface="Times New Roman" pitchFamily="18" charset="0"/>
              </a:rPr>
              <a:t> </a:t>
            </a:r>
            <a:r>
              <a:rPr lang="en-US" altLang="zh-CN" sz="900" dirty="0" err="1">
                <a:latin typeface="Times New Roman" pitchFamily="18" charset="0"/>
                <a:cs typeface="Times New Roman" pitchFamily="18" charset="0"/>
              </a:rPr>
              <a:t>Baiduspider</a:t>
            </a:r>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Accept: text/</a:t>
            </a:r>
            <a:r>
              <a:rPr lang="en-US" altLang="zh-CN" sz="900" dirty="0" err="1">
                <a:latin typeface="Times New Roman" pitchFamily="18" charset="0"/>
                <a:cs typeface="Times New Roman" pitchFamily="18" charset="0"/>
              </a:rPr>
              <a:t>html,application</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xhtml+xml,application</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xml;q</a:t>
            </a:r>
            <a:r>
              <a:rPr lang="en-US" altLang="zh-CN" sz="900" dirty="0">
                <a:latin typeface="Times New Roman" pitchFamily="18" charset="0"/>
                <a:cs typeface="Times New Roman" pitchFamily="18" charset="0"/>
              </a:rPr>
              <a:t>=0.9,*/*;q=0.8</a:t>
            </a:r>
          </a:p>
          <a:p>
            <a:pPr algn="l"/>
            <a:r>
              <a:rPr lang="en-US" altLang="zh-CN" sz="900" dirty="0">
                <a:latin typeface="Times New Roman" pitchFamily="18" charset="0"/>
                <a:cs typeface="Times New Roman" pitchFamily="18" charset="0"/>
              </a:rPr>
              <a:t>Accept-Language: </a:t>
            </a:r>
            <a:r>
              <a:rPr lang="en-US" altLang="zh-CN" sz="900" dirty="0" err="1">
                <a:latin typeface="Times New Roman" pitchFamily="18" charset="0"/>
                <a:cs typeface="Times New Roman" pitchFamily="18" charset="0"/>
              </a:rPr>
              <a:t>en-us,en;q</a:t>
            </a:r>
            <a:r>
              <a:rPr lang="en-US" altLang="zh-CN" sz="900" dirty="0">
                <a:latin typeface="Times New Roman" pitchFamily="18" charset="0"/>
                <a:cs typeface="Times New Roman" pitchFamily="18" charset="0"/>
              </a:rPr>
              <a:t>=0.5</a:t>
            </a:r>
          </a:p>
          <a:p>
            <a:pPr algn="l"/>
            <a:r>
              <a:rPr lang="en-US" altLang="zh-CN" sz="900" dirty="0">
                <a:latin typeface="Times New Roman" pitchFamily="18" charset="0"/>
                <a:cs typeface="Times New Roman" pitchFamily="18" charset="0"/>
              </a:rPr>
              <a:t>Accept-Encoding: </a:t>
            </a:r>
            <a:r>
              <a:rPr lang="en-US" altLang="zh-CN" sz="900" dirty="0" err="1">
                <a:latin typeface="Times New Roman" pitchFamily="18" charset="0"/>
                <a:cs typeface="Times New Roman" pitchFamily="18" charset="0"/>
              </a:rPr>
              <a:t>gzip,deflate</a:t>
            </a:r>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Accept-Charset: ISO-8859-1,utf-8;q=0.7,*;q=0.7</a:t>
            </a:r>
          </a:p>
          <a:p>
            <a:pPr algn="l"/>
            <a:r>
              <a:rPr lang="en-US" altLang="zh-CN" sz="900" b="1" dirty="0" err="1">
                <a:latin typeface="Times New Roman" pitchFamily="18" charset="0"/>
                <a:cs typeface="Times New Roman" pitchFamily="18" charset="0"/>
              </a:rPr>
              <a:t>Referer</a:t>
            </a:r>
            <a:r>
              <a:rPr lang="en-US" altLang="zh-CN" sz="900" b="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http://www.baidu.com/s?wd=hello&amp;rsv_bp=0&amp;rsv_spt=3&amp;inputT=6828</a:t>
            </a:r>
          </a:p>
          <a:p>
            <a:pPr algn="l"/>
            <a:r>
              <a:rPr lang="en-US" altLang="zh-CN" sz="900" b="1" dirty="0">
                <a:latin typeface="Times New Roman" pitchFamily="18" charset="0"/>
                <a:cs typeface="Times New Roman" pitchFamily="18" charset="0"/>
              </a:rPr>
              <a:t>Cookie: </a:t>
            </a:r>
            <a:r>
              <a:rPr lang="en-US" altLang="zh-CN" sz="900" dirty="0">
                <a:latin typeface="Times New Roman" pitchFamily="18" charset="0"/>
                <a:cs typeface="Times New Roman" pitchFamily="18" charset="0"/>
              </a:rPr>
              <a:t>USERID=e39f70632f09c323dc64; MCITY=-131%3A</a:t>
            </a:r>
          </a:p>
          <a:p>
            <a:pPr algn="l"/>
            <a:r>
              <a:rPr lang="en-US" altLang="zh-CN" sz="900" b="1" dirty="0">
                <a:latin typeface="Times New Roman" pitchFamily="18" charset="0"/>
                <a:cs typeface="Times New Roman" pitchFamily="18" charset="0"/>
              </a:rPr>
              <a:t>Connection: keep-alive</a:t>
            </a:r>
          </a:p>
          <a:p>
            <a:pPr algn="l"/>
            <a:r>
              <a:rPr lang="en-US" altLang="zh-CN" sz="900" dirty="0">
                <a:latin typeface="Times New Roman" pitchFamily="18" charset="0"/>
                <a:cs typeface="Times New Roman" pitchFamily="18" charset="0"/>
              </a:rPr>
              <a:t>Keep-Alive: 115</a:t>
            </a:r>
          </a:p>
          <a:p>
            <a:pPr algn="l"/>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HTTP/1.1 </a:t>
            </a:r>
            <a:r>
              <a:rPr lang="en-US" altLang="zh-CN" sz="900" b="1" dirty="0">
                <a:latin typeface="Times New Roman" pitchFamily="18" charset="0"/>
                <a:cs typeface="Times New Roman" pitchFamily="18" charset="0"/>
              </a:rPr>
              <a:t>200 OK</a:t>
            </a:r>
          </a:p>
          <a:p>
            <a:pPr algn="l"/>
            <a:r>
              <a:rPr lang="en-US" altLang="zh-CN" sz="900" dirty="0">
                <a:latin typeface="Times New Roman" pitchFamily="18" charset="0"/>
                <a:cs typeface="Times New Roman" pitchFamily="18" charset="0"/>
              </a:rPr>
              <a:t>Date: Sun, 01 Apr 2012 01:46:00 GMT</a:t>
            </a:r>
          </a:p>
          <a:p>
            <a:pPr algn="l"/>
            <a:r>
              <a:rPr lang="en-US" altLang="zh-CN" sz="900" dirty="0">
                <a:latin typeface="Times New Roman" pitchFamily="18" charset="0"/>
                <a:cs typeface="Times New Roman" pitchFamily="18" charset="0"/>
              </a:rPr>
              <a:t>Server: Apache</a:t>
            </a:r>
          </a:p>
          <a:p>
            <a:pPr algn="l"/>
            <a:r>
              <a:rPr lang="en-US" altLang="zh-CN" sz="900" dirty="0">
                <a:latin typeface="Times New Roman" pitchFamily="18" charset="0"/>
                <a:cs typeface="Times New Roman" pitchFamily="18" charset="0"/>
              </a:rPr>
              <a:t>Content-Type: text/html; charset=utf-8</a:t>
            </a:r>
          </a:p>
          <a:p>
            <a:pPr algn="l"/>
            <a:r>
              <a:rPr lang="en-US" altLang="zh-CN" sz="900" dirty="0">
                <a:latin typeface="Times New Roman" pitchFamily="18" charset="0"/>
                <a:cs typeface="Times New Roman" pitchFamily="18" charset="0"/>
              </a:rPr>
              <a:t>Cache-Control: </a:t>
            </a:r>
            <a:r>
              <a:rPr lang="en-US" altLang="zh-CN" sz="900" b="1" dirty="0">
                <a:latin typeface="Times New Roman" pitchFamily="18" charset="0"/>
                <a:cs typeface="Times New Roman" pitchFamily="18" charset="0"/>
              </a:rPr>
              <a:t>max-age</a:t>
            </a:r>
            <a:r>
              <a:rPr lang="en-US" altLang="zh-CN" sz="900" dirty="0">
                <a:latin typeface="Times New Roman" pitchFamily="18" charset="0"/>
                <a:cs typeface="Times New Roman" pitchFamily="18" charset="0"/>
              </a:rPr>
              <a:t>=315360000</a:t>
            </a:r>
          </a:p>
          <a:p>
            <a:pPr algn="l"/>
            <a:r>
              <a:rPr lang="en-US" altLang="zh-CN" sz="900" b="1" dirty="0">
                <a:latin typeface="Times New Roman" pitchFamily="18" charset="0"/>
                <a:cs typeface="Times New Roman" pitchFamily="18" charset="0"/>
              </a:rPr>
              <a:t>Expires:</a:t>
            </a:r>
            <a:r>
              <a:rPr lang="en-US" altLang="zh-CN" sz="900" dirty="0">
                <a:latin typeface="Times New Roman" pitchFamily="18" charset="0"/>
                <a:cs typeface="Times New Roman" pitchFamily="18" charset="0"/>
              </a:rPr>
              <a:t> Wed, 30 Mar 2022 01:46:00 GMT</a:t>
            </a:r>
          </a:p>
          <a:p>
            <a:pPr algn="l"/>
            <a:r>
              <a:rPr lang="en-US" altLang="zh-CN" sz="900" b="1" dirty="0">
                <a:latin typeface="Times New Roman" pitchFamily="18" charset="0"/>
                <a:cs typeface="Times New Roman" pitchFamily="18" charset="0"/>
              </a:rPr>
              <a:t>Last-Modified:</a:t>
            </a:r>
            <a:r>
              <a:rPr lang="en-US" altLang="zh-CN" sz="900" dirty="0">
                <a:latin typeface="Times New Roman" pitchFamily="18" charset="0"/>
                <a:cs typeface="Times New Roman" pitchFamily="18" charset="0"/>
              </a:rPr>
              <a:t> Thu, 28 Sep 2006 03:50:43 GMT</a:t>
            </a:r>
          </a:p>
          <a:p>
            <a:pPr algn="l"/>
            <a:r>
              <a:rPr lang="en-US" altLang="zh-CN" sz="900" b="1" dirty="0" err="1">
                <a:latin typeface="Times New Roman" pitchFamily="18" charset="0"/>
                <a:cs typeface="Times New Roman" pitchFamily="18" charset="0"/>
              </a:rPr>
              <a:t>Etag</a:t>
            </a:r>
            <a:r>
              <a:rPr lang="en-US" altLang="zh-CN" sz="900" b="1"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 "1d40226-0-451b4693"</a:t>
            </a:r>
          </a:p>
          <a:p>
            <a:pPr algn="l"/>
            <a:r>
              <a:rPr lang="en-US" altLang="zh-CN" sz="900" dirty="0">
                <a:latin typeface="Times New Roman" pitchFamily="18" charset="0"/>
                <a:cs typeface="Times New Roman" pitchFamily="18" charset="0"/>
              </a:rPr>
              <a:t>Accept-Ranges: bytes</a:t>
            </a:r>
          </a:p>
          <a:p>
            <a:pPr algn="l"/>
            <a:r>
              <a:rPr lang="en-US" altLang="zh-CN" sz="900" b="1" dirty="0">
                <a:latin typeface="Times New Roman" pitchFamily="18" charset="0"/>
                <a:cs typeface="Times New Roman" pitchFamily="18" charset="0"/>
              </a:rPr>
              <a:t>Content-Length:</a:t>
            </a:r>
            <a:r>
              <a:rPr lang="en-US" altLang="zh-CN" sz="900" dirty="0">
                <a:latin typeface="Times New Roman" pitchFamily="18" charset="0"/>
                <a:cs typeface="Times New Roman" pitchFamily="18" charset="0"/>
              </a:rPr>
              <a:t> 34315</a:t>
            </a:r>
          </a:p>
          <a:p>
            <a:pPr algn="l"/>
            <a:r>
              <a:rPr lang="en-US" altLang="zh-CN" sz="900" dirty="0">
                <a:latin typeface="Times New Roman" pitchFamily="18" charset="0"/>
                <a:cs typeface="Times New Roman" pitchFamily="18" charset="0"/>
              </a:rPr>
              <a:t>Connection: Keep-Alive</a:t>
            </a:r>
          </a:p>
        </p:txBody>
      </p:sp>
      <p:sp>
        <p:nvSpPr>
          <p:cNvPr id="5" name="右大括号 4"/>
          <p:cNvSpPr/>
          <p:nvPr/>
        </p:nvSpPr>
        <p:spPr>
          <a:xfrm>
            <a:off x="4491028" y="1509323"/>
            <a:ext cx="270030" cy="1310522"/>
          </a:xfrm>
          <a:prstGeom prst="righ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350"/>
          </a:p>
        </p:txBody>
      </p:sp>
      <p:sp>
        <p:nvSpPr>
          <p:cNvPr id="6" name="右大括号 5"/>
          <p:cNvSpPr/>
          <p:nvPr/>
        </p:nvSpPr>
        <p:spPr>
          <a:xfrm>
            <a:off x="4499670" y="3028680"/>
            <a:ext cx="270030" cy="1627369"/>
          </a:xfrm>
          <a:prstGeom prst="righ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350"/>
          </a:p>
        </p:txBody>
      </p:sp>
      <p:sp>
        <p:nvSpPr>
          <p:cNvPr id="7" name="TextBox 10"/>
          <p:cNvSpPr txBox="1"/>
          <p:nvPr/>
        </p:nvSpPr>
        <p:spPr>
          <a:xfrm>
            <a:off x="4977082" y="3661728"/>
            <a:ext cx="1188132" cy="369332"/>
          </a:xfrm>
          <a:prstGeom prst="rect">
            <a:avLst/>
          </a:prstGeom>
          <a:noFill/>
        </p:spPr>
        <p:txBody>
          <a:bodyPr wrap="square" rtlCol="0">
            <a:spAutoFit/>
          </a:bodyPr>
          <a:lstStyle/>
          <a:p>
            <a:r>
              <a:rPr lang="zh-CN" altLang="en-US" dirty="0">
                <a:latin typeface="楷体" pitchFamily="49" charset="-122"/>
                <a:ea typeface="楷体" pitchFamily="49" charset="-122"/>
              </a:rPr>
              <a:t>接受应答</a:t>
            </a:r>
          </a:p>
        </p:txBody>
      </p:sp>
      <p:sp>
        <p:nvSpPr>
          <p:cNvPr id="8" name="矩形 7">
            <a:extLst>
              <a:ext uri="{FF2B5EF4-FFF2-40B4-BE49-F238E27FC236}">
                <a16:creationId xmlns:a16="http://schemas.microsoft.com/office/drawing/2014/main" id="{BC8FDE02-FD56-E641-A49E-E0CF538CF2FE}"/>
              </a:ext>
            </a:extLst>
          </p:cNvPr>
          <p:cNvSpPr/>
          <p:nvPr/>
        </p:nvSpPr>
        <p:spPr>
          <a:xfrm>
            <a:off x="5798041" y="2409136"/>
            <a:ext cx="3025117" cy="1200329"/>
          </a:xfrm>
          <a:prstGeom prst="rect">
            <a:avLst/>
          </a:prstGeom>
          <a:solidFill>
            <a:schemeClr val="accent3">
              <a:lumMod val="20000"/>
              <a:lumOff val="80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200" dirty="0">
                <a:solidFill>
                  <a:srgbClr val="A626A4"/>
                </a:solidFill>
                <a:latin typeface="Source Code Pro"/>
                <a:ea typeface="Microsoft YaHei" panose="020B0503020204020204" pitchFamily="34" charset="-122"/>
              </a:rPr>
              <a:t>import</a:t>
            </a:r>
            <a:r>
              <a:rPr lang="en-US" altLang="zh-CN" sz="1200" dirty="0">
                <a:solidFill>
                  <a:srgbClr val="383A42"/>
                </a:solidFill>
                <a:latin typeface="Source Code Pro"/>
                <a:ea typeface="Microsoft YaHei" panose="020B0503020204020204" pitchFamily="34" charset="-122"/>
              </a:rPr>
              <a:t> </a:t>
            </a:r>
            <a:r>
              <a:rPr lang="en-US" altLang="zh-CN" sz="1200" dirty="0" err="1">
                <a:solidFill>
                  <a:srgbClr val="383A42"/>
                </a:solidFill>
                <a:latin typeface="Source Code Pro"/>
                <a:ea typeface="Microsoft YaHei" panose="020B0503020204020204" pitchFamily="34" charset="-122"/>
              </a:rPr>
              <a:t>urllib.request</a:t>
            </a:r>
            <a:endParaRPr lang="en-US" altLang="zh-CN" sz="1200" dirty="0">
              <a:solidFill>
                <a:srgbClr val="383A42"/>
              </a:solidFill>
              <a:latin typeface="Source Code Pro"/>
              <a:ea typeface="Microsoft YaHei" panose="020B0503020204020204" pitchFamily="34" charset="-122"/>
            </a:endParaRPr>
          </a:p>
          <a:p>
            <a:r>
              <a:rPr lang="en-US" altLang="zh-CN" sz="1200" dirty="0" err="1">
                <a:solidFill>
                  <a:srgbClr val="383A42"/>
                </a:solidFill>
                <a:latin typeface="Source Code Pro"/>
                <a:ea typeface="Microsoft YaHei" panose="020B0503020204020204" pitchFamily="34" charset="-122"/>
              </a:rPr>
              <a:t>url</a:t>
            </a:r>
            <a:r>
              <a:rPr lang="en-US" altLang="zh-CN" sz="1200" dirty="0">
                <a:solidFill>
                  <a:srgbClr val="383A42"/>
                </a:solidFill>
                <a:latin typeface="Source Code Pro"/>
                <a:ea typeface="Microsoft YaHei" panose="020B0503020204020204" pitchFamily="34" charset="-122"/>
              </a:rPr>
              <a:t> = </a:t>
            </a:r>
            <a:r>
              <a:rPr lang="en-US" altLang="zh-CN" sz="1200" dirty="0" err="1">
                <a:solidFill>
                  <a:srgbClr val="50A14F"/>
                </a:solidFill>
                <a:latin typeface="Source Code Pro"/>
                <a:ea typeface="Microsoft YaHei" panose="020B0503020204020204" pitchFamily="34" charset="-122"/>
              </a:rPr>
              <a:t>r'http</a:t>
            </a:r>
            <a:r>
              <a:rPr lang="en-US" altLang="zh-CN" sz="1200" dirty="0">
                <a:solidFill>
                  <a:srgbClr val="50A14F"/>
                </a:solidFill>
                <a:latin typeface="Source Code Pro"/>
                <a:ea typeface="Microsoft YaHei" panose="020B0503020204020204" pitchFamily="34" charset="-122"/>
              </a:rPr>
              <a:t>://</a:t>
            </a:r>
            <a:r>
              <a:rPr lang="en-US" altLang="zh-CN" sz="1200" dirty="0" err="1">
                <a:solidFill>
                  <a:srgbClr val="50A14F"/>
                </a:solidFill>
                <a:latin typeface="Source Code Pro"/>
                <a:ea typeface="Microsoft YaHei" panose="020B0503020204020204" pitchFamily="34" charset="-122"/>
              </a:rPr>
              <a:t>www.baidu.com</a:t>
            </a:r>
            <a:r>
              <a:rPr lang="en-US" altLang="zh-CN" sz="1200" dirty="0">
                <a:solidFill>
                  <a:srgbClr val="50A14F"/>
                </a:solidFill>
                <a:latin typeface="Source Code Pro"/>
                <a:ea typeface="Microsoft YaHei" panose="020B0503020204020204" pitchFamily="34" charset="-122"/>
              </a:rPr>
              <a:t>'</a:t>
            </a:r>
            <a:endParaRPr lang="en-US" altLang="zh-CN" sz="1200" dirty="0">
              <a:solidFill>
                <a:srgbClr val="383A42"/>
              </a:solidFill>
              <a:latin typeface="Source Code Pro"/>
              <a:ea typeface="Microsoft YaHei" panose="020B0503020204020204" pitchFamily="34" charset="-122"/>
            </a:endParaRPr>
          </a:p>
          <a:p>
            <a:r>
              <a:rPr lang="en-US" altLang="zh-CN" sz="1200" dirty="0">
                <a:solidFill>
                  <a:srgbClr val="383A42"/>
                </a:solidFill>
                <a:latin typeface="Source Code Pro"/>
                <a:ea typeface="Microsoft YaHei" panose="020B0503020204020204" pitchFamily="34" charset="-122"/>
              </a:rPr>
              <a:t>res = </a:t>
            </a:r>
            <a:r>
              <a:rPr lang="en-US" altLang="zh-CN" sz="1200" dirty="0" err="1">
                <a:solidFill>
                  <a:srgbClr val="383A42"/>
                </a:solidFill>
                <a:latin typeface="Source Code Pro"/>
                <a:ea typeface="Microsoft YaHei" panose="020B0503020204020204" pitchFamily="34" charset="-122"/>
              </a:rPr>
              <a:t>urllib.request.urlopen</a:t>
            </a:r>
            <a:r>
              <a:rPr lang="en-US" altLang="zh-CN" sz="1200" dirty="0">
                <a:solidFill>
                  <a:srgbClr val="383A42"/>
                </a:solidFill>
                <a:latin typeface="Source Code Pro"/>
                <a:ea typeface="Microsoft YaHei" panose="020B0503020204020204" pitchFamily="34" charset="-122"/>
              </a:rPr>
              <a:t>(</a:t>
            </a:r>
            <a:r>
              <a:rPr lang="en-US" altLang="zh-CN" sz="1200" dirty="0" err="1">
                <a:solidFill>
                  <a:srgbClr val="383A42"/>
                </a:solidFill>
                <a:latin typeface="Source Code Pro"/>
                <a:ea typeface="Microsoft YaHei" panose="020B0503020204020204" pitchFamily="34" charset="-122"/>
              </a:rPr>
              <a:t>url</a:t>
            </a:r>
            <a:r>
              <a:rPr lang="en-US" altLang="zh-CN" sz="1200" dirty="0">
                <a:solidFill>
                  <a:srgbClr val="383A42"/>
                </a:solidFill>
                <a:latin typeface="Source Code Pro"/>
                <a:ea typeface="Microsoft YaHei" panose="020B0503020204020204" pitchFamily="34" charset="-122"/>
              </a:rPr>
              <a:t>)</a:t>
            </a:r>
          </a:p>
          <a:p>
            <a:r>
              <a:rPr lang="en-US" altLang="zh-CN" sz="1200" dirty="0">
                <a:solidFill>
                  <a:srgbClr val="383A42"/>
                </a:solidFill>
                <a:latin typeface="Source Code Pro"/>
                <a:ea typeface="Microsoft YaHei" panose="020B0503020204020204" pitchFamily="34" charset="-122"/>
              </a:rPr>
              <a:t>html = </a:t>
            </a:r>
            <a:r>
              <a:rPr lang="en-US" altLang="zh-CN" sz="1200" dirty="0" err="1">
                <a:solidFill>
                  <a:srgbClr val="383A42"/>
                </a:solidFill>
                <a:latin typeface="Source Code Pro"/>
                <a:ea typeface="Microsoft YaHei" panose="020B0503020204020204" pitchFamily="34" charset="-122"/>
              </a:rPr>
              <a:t>res.read</a:t>
            </a:r>
            <a:r>
              <a:rPr lang="en-US" altLang="zh-CN" sz="1200" dirty="0">
                <a:solidFill>
                  <a:srgbClr val="383A42"/>
                </a:solidFill>
                <a:latin typeface="Source Code Pro"/>
                <a:ea typeface="Microsoft YaHei" panose="020B0503020204020204" pitchFamily="34" charset="-122"/>
              </a:rPr>
              <a:t>().decode(</a:t>
            </a:r>
            <a:r>
              <a:rPr lang="en-US" altLang="zh-CN" sz="1200" dirty="0">
                <a:solidFill>
                  <a:srgbClr val="50A14F"/>
                </a:solidFill>
                <a:latin typeface="Source Code Pro"/>
                <a:ea typeface="Microsoft YaHei" panose="020B0503020204020204" pitchFamily="34" charset="-122"/>
              </a:rPr>
              <a:t>'utf-8’</a:t>
            </a:r>
            <a:r>
              <a:rPr lang="en-US" altLang="zh-CN" sz="1200" dirty="0">
                <a:solidFill>
                  <a:srgbClr val="383A42"/>
                </a:solidFill>
                <a:latin typeface="Source Code Pro"/>
                <a:ea typeface="Microsoft YaHei" panose="020B0503020204020204" pitchFamily="34" charset="-122"/>
              </a:rPr>
              <a:t>)</a:t>
            </a:r>
          </a:p>
          <a:p>
            <a:endParaRPr lang="en-US" altLang="zh-CN" sz="1200" dirty="0">
              <a:solidFill>
                <a:srgbClr val="383A42"/>
              </a:solidFill>
              <a:latin typeface="Source Code Pro"/>
              <a:ea typeface="Microsoft YaHei" panose="020B0503020204020204" pitchFamily="34" charset="-122"/>
            </a:endParaRPr>
          </a:p>
          <a:p>
            <a:r>
              <a:rPr lang="en-US" altLang="zh-CN" sz="1200" dirty="0">
                <a:solidFill>
                  <a:srgbClr val="383A42"/>
                </a:solidFill>
                <a:latin typeface="Source Code Pro"/>
                <a:ea typeface="Microsoft YaHei" panose="020B0503020204020204" pitchFamily="34" charset="-122"/>
              </a:rPr>
              <a:t>print(html)</a:t>
            </a:r>
            <a:endParaRPr lang="en-US" altLang="zh-CN" sz="1200" b="0" i="0" dirty="0">
              <a:solidFill>
                <a:srgbClr val="383A42"/>
              </a:solidFill>
              <a:effectLst/>
              <a:latin typeface="Source Code Pro"/>
              <a:ea typeface="Microsoft YaHei" panose="020B0503020204020204" pitchFamily="34" charset="-122"/>
            </a:endParaRPr>
          </a:p>
        </p:txBody>
      </p:sp>
      <p:sp>
        <p:nvSpPr>
          <p:cNvPr id="9" name="TextBox 7"/>
          <p:cNvSpPr txBox="1"/>
          <p:nvPr/>
        </p:nvSpPr>
        <p:spPr>
          <a:xfrm>
            <a:off x="4977082" y="1987542"/>
            <a:ext cx="1188132" cy="369332"/>
          </a:xfrm>
          <a:prstGeom prst="rect">
            <a:avLst/>
          </a:prstGeom>
          <a:noFill/>
        </p:spPr>
        <p:txBody>
          <a:bodyPr wrap="square" rtlCol="0">
            <a:spAutoFit/>
          </a:bodyPr>
          <a:lstStyle/>
          <a:p>
            <a:r>
              <a:rPr lang="zh-CN" altLang="en-US" dirty="0">
                <a:latin typeface="楷体" pitchFamily="49" charset="-122"/>
                <a:ea typeface="楷体" pitchFamily="49" charset="-122"/>
              </a:rPr>
              <a:t>发起请求</a:t>
            </a:r>
          </a:p>
        </p:txBody>
      </p:sp>
    </p:spTree>
    <p:extLst>
      <p:ext uri="{BB962C8B-B14F-4D97-AF65-F5344CB8AC3E}">
        <p14:creationId xmlns:p14="http://schemas.microsoft.com/office/powerpoint/2010/main" val="426623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zh-CN" altLang="en-US" dirty="0"/>
              <a:t>提升抓取性能</a:t>
            </a:r>
            <a:endParaRPr lang="en-US" altLang="zh-CN" dirty="0"/>
          </a:p>
          <a:p>
            <a:r>
              <a:rPr lang="zh-CN" altLang="en-US" dirty="0"/>
              <a:t>同步抓取 </a:t>
            </a:r>
            <a:r>
              <a:rPr lang="en-US" altLang="zh-CN" dirty="0">
                <a:sym typeface="Wingdings" pitchFamily="2" charset="2"/>
              </a:rPr>
              <a:t></a:t>
            </a:r>
            <a:r>
              <a:rPr lang="en-US" altLang="zh-CN" dirty="0"/>
              <a:t> </a:t>
            </a:r>
            <a:r>
              <a:rPr lang="zh-CN" altLang="en-US" dirty="0"/>
              <a:t>异步抓取</a:t>
            </a:r>
            <a:endParaRPr lang="en-US" altLang="zh-CN" dirty="0"/>
          </a:p>
          <a:p>
            <a:pPr lvl="1"/>
            <a:r>
              <a:rPr lang="zh-CN" altLang="zh-CN" dirty="0"/>
              <a:t>异步</a:t>
            </a:r>
            <a:r>
              <a:rPr lang="en-US" altLang="zh-CN" dirty="0"/>
              <a:t>I/O</a:t>
            </a:r>
            <a:r>
              <a:rPr lang="zh-CN" altLang="zh-CN" dirty="0"/>
              <a:t>模型并不能减少单个页面的抓取速度，但是大大提高了抓取器的并发能力</a:t>
            </a:r>
            <a:endParaRPr kumimoji="1" lang="en-US" altLang="zh-CN" dirty="0"/>
          </a:p>
        </p:txBody>
      </p:sp>
      <p:pic>
        <p:nvPicPr>
          <p:cNvPr id="4" name="图片 3">
            <a:extLst>
              <a:ext uri="{FF2B5EF4-FFF2-40B4-BE49-F238E27FC236}">
                <a16:creationId xmlns:a16="http://schemas.microsoft.com/office/drawing/2014/main" id="{E9D00CF8-B2E7-4AEE-99F3-DE6C5B01416B}"/>
              </a:ext>
            </a:extLst>
          </p:cNvPr>
          <p:cNvPicPr>
            <a:picLocks noChangeAspect="1"/>
          </p:cNvPicPr>
          <p:nvPr/>
        </p:nvPicPr>
        <p:blipFill>
          <a:blip r:embed="rId2"/>
          <a:stretch>
            <a:fillRect/>
          </a:stretch>
        </p:blipFill>
        <p:spPr>
          <a:xfrm>
            <a:off x="750334" y="2119783"/>
            <a:ext cx="7523518" cy="2679577"/>
          </a:xfrm>
          <a:prstGeom prst="rect">
            <a:avLst/>
          </a:prstGeom>
        </p:spPr>
      </p:pic>
    </p:spTree>
    <p:extLst>
      <p:ext uri="{BB962C8B-B14F-4D97-AF65-F5344CB8AC3E}">
        <p14:creationId xmlns:p14="http://schemas.microsoft.com/office/powerpoint/2010/main" val="67840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zh-CN" altLang="en-US" dirty="0"/>
              <a:t>提升抓取性能</a:t>
            </a:r>
            <a:endParaRPr lang="en-US" altLang="zh-CN" dirty="0"/>
          </a:p>
          <a:p>
            <a:r>
              <a:rPr lang="en-US" altLang="zh-CN" dirty="0"/>
              <a:t>DNS</a:t>
            </a:r>
            <a:r>
              <a:rPr lang="zh-CN" altLang="en-US" dirty="0"/>
              <a:t>：</a:t>
            </a:r>
            <a:r>
              <a:rPr lang="zh-CN" altLang="en-US" dirty="0">
                <a:solidFill>
                  <a:srgbClr val="C00000"/>
                </a:solidFill>
              </a:rPr>
              <a:t>名称 </a:t>
            </a:r>
            <a:r>
              <a:rPr lang="en-US" altLang="zh-CN" dirty="0">
                <a:solidFill>
                  <a:srgbClr val="C00000"/>
                </a:solidFill>
              </a:rPr>
              <a:t>--&gt; IP</a:t>
            </a:r>
          </a:p>
          <a:p>
            <a:r>
              <a:rPr lang="en-US" altLang="zh-CN" dirty="0"/>
              <a:t>DNS</a:t>
            </a:r>
            <a:r>
              <a:rPr lang="zh-CN" altLang="en-US" dirty="0"/>
              <a:t>预解析</a:t>
            </a:r>
            <a:r>
              <a:rPr lang="en-US" altLang="zh-CN" dirty="0"/>
              <a:t> </a:t>
            </a:r>
          </a:p>
          <a:p>
            <a:pPr lvl="1"/>
            <a:r>
              <a:rPr lang="en-US" altLang="zh-CN" dirty="0"/>
              <a:t>DNS</a:t>
            </a:r>
            <a:r>
              <a:rPr lang="zh-CN" altLang="en-US" dirty="0"/>
              <a:t>解析是重量级的操作</a:t>
            </a:r>
          </a:p>
          <a:p>
            <a:pPr lvl="1"/>
            <a:r>
              <a:rPr lang="zh-CN" altLang="en-US" dirty="0"/>
              <a:t>本地缓存经常被穿透</a:t>
            </a:r>
          </a:p>
          <a:p>
            <a:pPr lvl="1"/>
            <a:r>
              <a:rPr lang="zh-CN" altLang="en-US" dirty="0"/>
              <a:t>预存全部站点的</a:t>
            </a:r>
            <a:r>
              <a:rPr lang="en-US" altLang="zh-CN" dirty="0"/>
              <a:t>IP</a:t>
            </a:r>
            <a:r>
              <a:rPr lang="zh-CN" altLang="en-US" dirty="0"/>
              <a:t>记录</a:t>
            </a:r>
          </a:p>
          <a:p>
            <a:pPr lvl="1"/>
            <a:r>
              <a:rPr lang="zh-CN" altLang="en-US" dirty="0"/>
              <a:t>独立维护和更新</a:t>
            </a:r>
          </a:p>
          <a:p>
            <a:endParaRPr lang="en-US" altLang="zh-CN" dirty="0"/>
          </a:p>
          <a:p>
            <a:endParaRPr kumimoji="1" lang="en-US" altLang="zh-CN" dirty="0"/>
          </a:p>
        </p:txBody>
      </p:sp>
      <p:sp>
        <p:nvSpPr>
          <p:cNvPr id="4" name="Rectangle 6"/>
          <p:cNvSpPr>
            <a:spLocks noChangeArrowheads="1"/>
          </p:cNvSpPr>
          <p:nvPr/>
        </p:nvSpPr>
        <p:spPr bwMode="auto">
          <a:xfrm>
            <a:off x="6148387" y="1112340"/>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URL</a:t>
            </a:r>
            <a:endParaRPr lang="zh-CN" altLang="en-US" sz="1200">
              <a:solidFill>
                <a:schemeClr val="bg1"/>
              </a:solidFill>
            </a:endParaRPr>
          </a:p>
        </p:txBody>
      </p:sp>
      <p:sp>
        <p:nvSpPr>
          <p:cNvPr id="5" name="Rectangle 7"/>
          <p:cNvSpPr>
            <a:spLocks noChangeArrowheads="1"/>
          </p:cNvSpPr>
          <p:nvPr/>
        </p:nvSpPr>
        <p:spPr bwMode="auto">
          <a:xfrm>
            <a:off x="5717381" y="1976733"/>
            <a:ext cx="809625"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path</a:t>
            </a:r>
          </a:p>
        </p:txBody>
      </p:sp>
      <p:sp>
        <p:nvSpPr>
          <p:cNvPr id="6" name="Rectangle 9"/>
          <p:cNvSpPr>
            <a:spLocks noChangeArrowheads="1"/>
          </p:cNvSpPr>
          <p:nvPr/>
        </p:nvSpPr>
        <p:spPr bwMode="auto">
          <a:xfrm>
            <a:off x="6203156" y="2786358"/>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chemeClr val="bg1"/>
                </a:solidFill>
              </a:rPr>
              <a:t>http request</a:t>
            </a:r>
            <a:endParaRPr lang="zh-CN" altLang="en-US" sz="1200" dirty="0">
              <a:solidFill>
                <a:schemeClr val="bg1"/>
              </a:solidFill>
            </a:endParaRPr>
          </a:p>
        </p:txBody>
      </p:sp>
      <p:sp>
        <p:nvSpPr>
          <p:cNvPr id="7" name="AutoShape 12"/>
          <p:cNvSpPr>
            <a:spLocks noChangeArrowheads="1"/>
          </p:cNvSpPr>
          <p:nvPr/>
        </p:nvSpPr>
        <p:spPr bwMode="auto">
          <a:xfrm rot="5400000">
            <a:off x="6445448" y="3300112"/>
            <a:ext cx="432197" cy="161925"/>
          </a:xfrm>
          <a:prstGeom prst="rightArrow">
            <a:avLst>
              <a:gd name="adj1" fmla="val 50000"/>
              <a:gd name="adj2" fmla="val 100277"/>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8" name="AutoShape 13"/>
          <p:cNvSpPr>
            <a:spLocks noChangeArrowheads="1"/>
          </p:cNvSpPr>
          <p:nvPr/>
        </p:nvSpPr>
        <p:spPr bwMode="auto">
          <a:xfrm rot="2076773">
            <a:off x="6677026" y="1660027"/>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9" name="AutoShape 14"/>
          <p:cNvSpPr>
            <a:spLocks noChangeArrowheads="1"/>
          </p:cNvSpPr>
          <p:nvPr/>
        </p:nvSpPr>
        <p:spPr bwMode="auto">
          <a:xfrm>
            <a:off x="7553325" y="2083889"/>
            <a:ext cx="270272" cy="161925"/>
          </a:xfrm>
          <a:prstGeom prst="leftRightArrow">
            <a:avLst>
              <a:gd name="adj1" fmla="val 50000"/>
              <a:gd name="adj2" fmla="val 33382"/>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0" name="AutoShape 15"/>
          <p:cNvSpPr>
            <a:spLocks noChangeArrowheads="1"/>
          </p:cNvSpPr>
          <p:nvPr/>
        </p:nvSpPr>
        <p:spPr bwMode="auto">
          <a:xfrm rot="2076773">
            <a:off x="5975747" y="2470842"/>
            <a:ext cx="648891"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1" name="AutoShape 16"/>
          <p:cNvSpPr>
            <a:spLocks noChangeArrowheads="1"/>
          </p:cNvSpPr>
          <p:nvPr/>
        </p:nvSpPr>
        <p:spPr bwMode="auto">
          <a:xfrm rot="8833965">
            <a:off x="5924551" y="1652883"/>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2" name="Rectangle 7"/>
          <p:cNvSpPr>
            <a:spLocks noChangeArrowheads="1"/>
          </p:cNvSpPr>
          <p:nvPr/>
        </p:nvSpPr>
        <p:spPr bwMode="auto">
          <a:xfrm>
            <a:off x="6635353" y="1976733"/>
            <a:ext cx="809625"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chemeClr val="bg1"/>
                </a:solidFill>
              </a:rPr>
              <a:t>Site </a:t>
            </a:r>
            <a:r>
              <a:rPr lang="en-US" altLang="zh-CN" sz="1200" dirty="0" err="1">
                <a:solidFill>
                  <a:schemeClr val="bg1"/>
                </a:solidFill>
              </a:rPr>
              <a:t>ip</a:t>
            </a:r>
            <a:endParaRPr lang="en-US" altLang="zh-CN" sz="1200" dirty="0">
              <a:solidFill>
                <a:schemeClr val="bg1"/>
              </a:solidFill>
            </a:endParaRPr>
          </a:p>
        </p:txBody>
      </p:sp>
      <p:sp>
        <p:nvSpPr>
          <p:cNvPr id="13" name="AutoShape 16"/>
          <p:cNvSpPr>
            <a:spLocks noChangeArrowheads="1"/>
          </p:cNvSpPr>
          <p:nvPr/>
        </p:nvSpPr>
        <p:spPr bwMode="auto">
          <a:xfrm rot="8833965">
            <a:off x="6627019" y="2463698"/>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4" name="Rectangle 9"/>
          <p:cNvSpPr>
            <a:spLocks noChangeArrowheads="1"/>
          </p:cNvSpPr>
          <p:nvPr/>
        </p:nvSpPr>
        <p:spPr bwMode="auto">
          <a:xfrm>
            <a:off x="6203156" y="3595983"/>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Crawler</a:t>
            </a:r>
            <a:endParaRPr lang="zh-CN" altLang="en-US" sz="1200">
              <a:solidFill>
                <a:schemeClr val="bg1"/>
              </a:solidFill>
            </a:endParaRPr>
          </a:p>
        </p:txBody>
      </p:sp>
      <p:sp>
        <p:nvSpPr>
          <p:cNvPr id="15" name="Rectangle 7"/>
          <p:cNvSpPr>
            <a:spLocks noChangeArrowheads="1"/>
          </p:cNvSpPr>
          <p:nvPr/>
        </p:nvSpPr>
        <p:spPr bwMode="auto">
          <a:xfrm>
            <a:off x="7877175" y="1976733"/>
            <a:ext cx="809625" cy="325040"/>
          </a:xfrm>
          <a:prstGeom prst="rect">
            <a:avLst/>
          </a:prstGeom>
          <a:solidFill>
            <a:schemeClr val="accent3">
              <a:lumMod val="20000"/>
              <a:lumOff val="80000"/>
            </a:schemeClr>
          </a:solidFill>
          <a:ln w="9525">
            <a:solidFill>
              <a:srgbClr val="C00000"/>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ysClr val="windowText" lastClr="000000"/>
                </a:solidFill>
              </a:rPr>
              <a:t>DNS</a:t>
            </a:r>
          </a:p>
        </p:txBody>
      </p:sp>
      <p:pic>
        <p:nvPicPr>
          <p:cNvPr id="16" name="图片 15"/>
          <p:cNvPicPr>
            <a:picLocks noChangeAspect="1"/>
          </p:cNvPicPr>
          <p:nvPr/>
        </p:nvPicPr>
        <p:blipFill>
          <a:blip r:embed="rId2"/>
          <a:stretch>
            <a:fillRect/>
          </a:stretch>
        </p:blipFill>
        <p:spPr>
          <a:xfrm>
            <a:off x="1367763" y="3345981"/>
            <a:ext cx="3375287" cy="1440000"/>
          </a:xfrm>
          <a:prstGeom prst="rect">
            <a:avLst/>
          </a:prstGeom>
        </p:spPr>
      </p:pic>
    </p:spTree>
    <p:extLst>
      <p:ext uri="{BB962C8B-B14F-4D97-AF65-F5344CB8AC3E}">
        <p14:creationId xmlns:p14="http://schemas.microsoft.com/office/powerpoint/2010/main" val="309045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24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文本入门、文本采集</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文本数据简介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网页抓取</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总体架构</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抓取前端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链接调度</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重复与低质量检测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endParaRPr kumimoji="1" lang="en-US" altLang="zh-CN" dirty="0"/>
          </a:p>
          <a:p>
            <a:r>
              <a:rPr lang="zh-CN" altLang="en-US" dirty="0"/>
              <a:t>链接调度设计思路</a:t>
            </a:r>
            <a:endParaRPr lang="en-US" altLang="zh-CN" dirty="0"/>
          </a:p>
          <a:p>
            <a:pPr lvl="1"/>
            <a:r>
              <a:rPr lang="zh-CN" altLang="en-US" dirty="0">
                <a:solidFill>
                  <a:srgbClr val="C00000"/>
                </a:solidFill>
              </a:rPr>
              <a:t>链式反应：</a:t>
            </a:r>
            <a:r>
              <a:rPr lang="zh-CN" altLang="en-US" dirty="0"/>
              <a:t>以种子站点作为链接</a:t>
            </a:r>
            <a:r>
              <a:rPr lang="zh-CN" altLang="en-US" dirty="0">
                <a:solidFill>
                  <a:srgbClr val="C00000"/>
                </a:solidFill>
              </a:rPr>
              <a:t>自我膨胀的起点</a:t>
            </a:r>
            <a:endParaRPr lang="en-US" altLang="zh-CN" dirty="0"/>
          </a:p>
          <a:p>
            <a:pPr lvl="2"/>
            <a:r>
              <a:rPr lang="zh-CN" altLang="en-US" dirty="0">
                <a:solidFill>
                  <a:srgbClr val="C00000"/>
                </a:solidFill>
              </a:rPr>
              <a:t>知名站点的首页</a:t>
            </a:r>
          </a:p>
          <a:p>
            <a:pPr lvl="2"/>
            <a:r>
              <a:rPr lang="zh-CN" altLang="en-US" dirty="0"/>
              <a:t>网页目录资源：</a:t>
            </a:r>
            <a:r>
              <a:rPr lang="en-US" altLang="zh-CN" dirty="0"/>
              <a:t>http://www.dmoz.org/</a:t>
            </a:r>
            <a:r>
              <a:rPr lang="zh-CN" altLang="en-US" dirty="0"/>
              <a:t>；</a:t>
            </a:r>
            <a:r>
              <a:rPr lang="en-US" altLang="zh-CN" dirty="0"/>
              <a:t>http://www.alexa.com/</a:t>
            </a:r>
            <a:endParaRPr kumimoji="1" lang="en-US" altLang="zh-CN" dirty="0"/>
          </a:p>
        </p:txBody>
      </p:sp>
      <p:pic>
        <p:nvPicPr>
          <p:cNvPr id="6" name="Picture 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189" t="37511" r="18066" b="29698"/>
          <a:stretch>
            <a:fillRect/>
          </a:stretch>
        </p:blipFill>
        <p:spPr bwMode="auto">
          <a:xfrm>
            <a:off x="2145452" y="2678056"/>
            <a:ext cx="458986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29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651664" cy="3937000"/>
          </a:xfrm>
        </p:spPr>
        <p:txBody>
          <a:bodyPr>
            <a:normAutofit/>
          </a:bodyPr>
          <a:lstStyle/>
          <a:p>
            <a:pPr algn="just"/>
            <a:r>
              <a:rPr kumimoji="1" lang="zh-CN" altLang="en-US" dirty="0"/>
              <a:t>链接调度</a:t>
            </a:r>
            <a:endParaRPr kumimoji="1" lang="en-US" altLang="zh-CN" dirty="0"/>
          </a:p>
          <a:p>
            <a:pPr algn="just"/>
            <a:r>
              <a:rPr lang="zh-CN" altLang="en-US" dirty="0"/>
              <a:t>互联网的</a:t>
            </a:r>
            <a:r>
              <a:rPr lang="zh-CN" altLang="en-US" dirty="0">
                <a:solidFill>
                  <a:srgbClr val="C00000"/>
                </a:solidFill>
              </a:rPr>
              <a:t>蝴蝶结构</a:t>
            </a:r>
            <a:endParaRPr lang="en-US" altLang="zh-CN" dirty="0">
              <a:solidFill>
                <a:srgbClr val="C00000"/>
              </a:solidFill>
            </a:endParaRPr>
          </a:p>
          <a:p>
            <a:pPr lvl="1" algn="just"/>
            <a:r>
              <a:rPr lang="zh-CN" altLang="en-US" dirty="0"/>
              <a:t>蝴蝶结中部（</a:t>
            </a:r>
            <a:r>
              <a:rPr lang="en-US" altLang="zh-CN" dirty="0"/>
              <a:t>SCC, Strongly Connected Component</a:t>
            </a:r>
            <a:r>
              <a:rPr lang="zh-CN" altLang="en-US" dirty="0"/>
              <a:t>）</a:t>
            </a:r>
            <a:r>
              <a:rPr lang="en-US" altLang="zh-CN" dirty="0"/>
              <a:t>,</a:t>
            </a:r>
            <a:r>
              <a:rPr lang="zh-CN" altLang="en-US" dirty="0"/>
              <a:t> </a:t>
            </a:r>
            <a:r>
              <a:rPr lang="zh-CN" altLang="en-US" dirty="0">
                <a:solidFill>
                  <a:srgbClr val="C00000"/>
                </a:solidFill>
              </a:rPr>
              <a:t>网页彼此相连</a:t>
            </a:r>
            <a:endParaRPr lang="en-US" altLang="zh-CN" dirty="0"/>
          </a:p>
          <a:p>
            <a:pPr lvl="1" algn="just"/>
            <a:r>
              <a:rPr lang="zh-CN" altLang="en-US" dirty="0"/>
              <a:t>蝴蝶结左部（</a:t>
            </a:r>
            <a:r>
              <a:rPr lang="en-US" altLang="zh-CN" dirty="0"/>
              <a:t>IN</a:t>
            </a:r>
            <a:r>
              <a:rPr lang="zh-CN" altLang="en-US" dirty="0"/>
              <a:t>）：</a:t>
            </a:r>
            <a:r>
              <a:rPr lang="zh-CN" altLang="en-US" dirty="0">
                <a:solidFill>
                  <a:srgbClr val="C00000"/>
                </a:solidFill>
              </a:rPr>
              <a:t>导航</a:t>
            </a:r>
            <a:r>
              <a:rPr lang="zh-CN" altLang="en-US" dirty="0"/>
              <a:t>页居多，通过这类网页可正向链接到</a:t>
            </a:r>
            <a:r>
              <a:rPr lang="en-US" altLang="zh-CN" dirty="0"/>
              <a:t>SCC</a:t>
            </a:r>
          </a:p>
          <a:p>
            <a:pPr lvl="1" algn="just"/>
            <a:r>
              <a:rPr lang="zh-CN" altLang="en-US" dirty="0"/>
              <a:t>蝴蝶结右部（</a:t>
            </a:r>
            <a:r>
              <a:rPr lang="en-US" altLang="zh-CN" dirty="0"/>
              <a:t>OUT</a:t>
            </a:r>
            <a:r>
              <a:rPr lang="zh-CN" altLang="en-US" dirty="0"/>
              <a:t>）：</a:t>
            </a:r>
            <a:r>
              <a:rPr lang="zh-CN" altLang="en-US" dirty="0">
                <a:solidFill>
                  <a:srgbClr val="C00000"/>
                </a:solidFill>
              </a:rPr>
              <a:t>权威性</a:t>
            </a:r>
            <a:r>
              <a:rPr lang="zh-CN" altLang="en-US" dirty="0"/>
              <a:t>网页，大多数</a:t>
            </a:r>
            <a:r>
              <a:rPr lang="en-US" altLang="zh-CN" dirty="0"/>
              <a:t>SCC</a:t>
            </a:r>
            <a:r>
              <a:rPr lang="zh-CN" altLang="en-US" dirty="0"/>
              <a:t>都链接向了这些站点</a:t>
            </a:r>
            <a:endParaRPr lang="en-US" altLang="zh-CN" dirty="0"/>
          </a:p>
          <a:p>
            <a:pPr lvl="1" algn="just"/>
            <a:r>
              <a:rPr lang="zh-CN" altLang="en-US" dirty="0"/>
              <a:t>蝴蝶结的</a:t>
            </a:r>
            <a:r>
              <a:rPr lang="zh-CN" altLang="en-US" dirty="0">
                <a:solidFill>
                  <a:srgbClr val="C00000"/>
                </a:solidFill>
              </a:rPr>
              <a:t>须脚（</a:t>
            </a:r>
            <a:r>
              <a:rPr lang="en-US" altLang="zh-CN" dirty="0">
                <a:solidFill>
                  <a:srgbClr val="C00000"/>
                </a:solidFill>
              </a:rPr>
              <a:t>Tendrils</a:t>
            </a:r>
            <a:r>
              <a:rPr lang="zh-CN" altLang="en-US" dirty="0"/>
              <a:t>）：无论采用何种方法都只能遍历有限的网页</a:t>
            </a:r>
            <a:endParaRPr lang="en-US" altLang="zh-CN" dirty="0"/>
          </a:p>
          <a:p>
            <a:pPr lvl="1" algn="just"/>
            <a:r>
              <a:rPr lang="en-US" altLang="zh-CN" dirty="0"/>
              <a:t>Disconnected components</a:t>
            </a:r>
            <a:r>
              <a:rPr lang="zh-CN" altLang="en-US" dirty="0"/>
              <a:t>：</a:t>
            </a:r>
            <a:r>
              <a:rPr lang="zh-CN" altLang="en-US" dirty="0">
                <a:solidFill>
                  <a:srgbClr val="C00000"/>
                </a:solidFill>
              </a:rPr>
              <a:t>孤岛</a:t>
            </a:r>
          </a:p>
          <a:p>
            <a:pPr lvl="1" algn="just"/>
            <a:endParaRPr kumimoji="1" lang="en-US" altLang="zh-CN" dirty="0"/>
          </a:p>
        </p:txBody>
      </p:sp>
      <p:pic>
        <p:nvPicPr>
          <p:cNvPr id="6" name="图片 4" descr="bow-tie.bmp"/>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1604" y="1333500"/>
            <a:ext cx="3325344" cy="26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ED4DB4F-A2E0-4379-8EB2-3DC1DE392D03}"/>
              </a:ext>
            </a:extLst>
          </p:cNvPr>
          <p:cNvPicPr>
            <a:picLocks noChangeAspect="1"/>
          </p:cNvPicPr>
          <p:nvPr/>
        </p:nvPicPr>
        <p:blipFill>
          <a:blip r:embed="rId3"/>
          <a:stretch>
            <a:fillRect/>
          </a:stretch>
        </p:blipFill>
        <p:spPr>
          <a:xfrm>
            <a:off x="5725392" y="4197726"/>
            <a:ext cx="2490354" cy="649524"/>
          </a:xfrm>
          <a:prstGeom prst="rect">
            <a:avLst/>
          </a:prstGeom>
        </p:spPr>
      </p:pic>
    </p:spTree>
    <p:extLst>
      <p:ext uri="{BB962C8B-B14F-4D97-AF65-F5344CB8AC3E}">
        <p14:creationId xmlns:p14="http://schemas.microsoft.com/office/powerpoint/2010/main" val="425604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r>
              <a:rPr lang="zh-CN" altLang="en-US" dirty="0">
                <a:solidFill>
                  <a:srgbClr val="C00000"/>
                </a:solidFill>
              </a:rPr>
              <a:t>累积式抓取</a:t>
            </a:r>
            <a:endParaRPr lang="en-US" altLang="zh-CN" dirty="0">
              <a:solidFill>
                <a:srgbClr val="C00000"/>
              </a:solidFill>
            </a:endParaRPr>
          </a:p>
          <a:p>
            <a:pPr lvl="1"/>
            <a:r>
              <a:rPr lang="zh-CN" altLang="en-US" dirty="0"/>
              <a:t>定期从种子出发开始扩散、</a:t>
            </a:r>
            <a:r>
              <a:rPr lang="zh-CN" altLang="en-US" dirty="0">
                <a:solidFill>
                  <a:srgbClr val="C00000"/>
                </a:solidFill>
              </a:rPr>
              <a:t>完全替换</a:t>
            </a:r>
          </a:p>
          <a:p>
            <a:pPr lvl="2"/>
            <a:r>
              <a:rPr lang="zh-CN" altLang="en-US" dirty="0"/>
              <a:t>优点：实现简单，广度优先或者深度优先即可</a:t>
            </a:r>
          </a:p>
          <a:p>
            <a:pPr lvl="2"/>
            <a:r>
              <a:rPr lang="zh-CN" altLang="en-US" dirty="0"/>
              <a:t>缺点：周期长，代价大；时效性、更新率问题</a:t>
            </a:r>
          </a:p>
          <a:p>
            <a:pPr lvl="1"/>
            <a:r>
              <a:rPr lang="zh-CN" altLang="en-US" dirty="0"/>
              <a:t>适用范围：</a:t>
            </a:r>
          </a:p>
          <a:p>
            <a:pPr lvl="2"/>
            <a:r>
              <a:rPr lang="zh-CN" altLang="en-US" dirty="0"/>
              <a:t>网页快照库的初始化和</a:t>
            </a:r>
            <a:r>
              <a:rPr lang="zh-CN" altLang="en-US" dirty="0">
                <a:solidFill>
                  <a:srgbClr val="C00000"/>
                </a:solidFill>
              </a:rPr>
              <a:t>重建</a:t>
            </a:r>
          </a:p>
          <a:p>
            <a:pPr lvl="2"/>
            <a:r>
              <a:rPr lang="zh-CN" altLang="en-US" dirty="0"/>
              <a:t>定向抓取站点的档案收录</a:t>
            </a:r>
            <a:endParaRPr lang="en-US" altLang="zh-CN" dirty="0"/>
          </a:p>
          <a:p>
            <a:pPr lvl="1"/>
            <a:r>
              <a:rPr lang="zh-CN" altLang="en-US" dirty="0"/>
              <a:t>典型抓取策略</a:t>
            </a:r>
            <a:endParaRPr lang="en-US" altLang="zh-CN" dirty="0"/>
          </a:p>
          <a:p>
            <a:pPr lvl="2"/>
            <a:r>
              <a:rPr lang="zh-CN" altLang="en-US" dirty="0">
                <a:solidFill>
                  <a:srgbClr val="C00000"/>
                </a:solidFill>
              </a:rPr>
              <a:t>广度优先、深度优先</a:t>
            </a:r>
          </a:p>
          <a:p>
            <a:endParaRPr kumimoji="1" lang="en-US" altLang="zh-CN" dirty="0"/>
          </a:p>
        </p:txBody>
      </p:sp>
    </p:spTree>
    <p:extLst>
      <p:ext uri="{BB962C8B-B14F-4D97-AF65-F5344CB8AC3E}">
        <p14:creationId xmlns:p14="http://schemas.microsoft.com/office/powerpoint/2010/main" val="290866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r>
              <a:rPr lang="zh-CN" altLang="en-US" dirty="0">
                <a:solidFill>
                  <a:srgbClr val="C00000"/>
                </a:solidFill>
              </a:rPr>
              <a:t>增量式抓取</a:t>
            </a:r>
            <a:endParaRPr lang="en-US" altLang="zh-CN" dirty="0">
              <a:solidFill>
                <a:srgbClr val="C00000"/>
              </a:solidFill>
            </a:endParaRPr>
          </a:p>
          <a:p>
            <a:pPr lvl="1"/>
            <a:r>
              <a:rPr lang="zh-CN" altLang="en-US" dirty="0"/>
              <a:t>动态维护现有网页集合，在原来的基础上</a:t>
            </a:r>
            <a:r>
              <a:rPr lang="zh-CN" altLang="en-US" dirty="0">
                <a:solidFill>
                  <a:srgbClr val="C00000"/>
                </a:solidFill>
              </a:rPr>
              <a:t>对新增和变化网页</a:t>
            </a:r>
            <a:r>
              <a:rPr lang="zh-CN" altLang="en-US" dirty="0"/>
              <a:t>进行收集</a:t>
            </a:r>
          </a:p>
          <a:p>
            <a:pPr lvl="1"/>
            <a:r>
              <a:rPr lang="zh-CN" altLang="en-US" dirty="0"/>
              <a:t>优点：节约带宽资源</a:t>
            </a:r>
          </a:p>
          <a:p>
            <a:pPr lvl="1"/>
            <a:r>
              <a:rPr lang="zh-CN" altLang="en-US" dirty="0"/>
              <a:t>缺点：</a:t>
            </a:r>
          </a:p>
          <a:p>
            <a:pPr lvl="2"/>
            <a:r>
              <a:rPr lang="zh-CN" altLang="en-US" dirty="0"/>
              <a:t>策略复杂，难以确定理想的抓取顺序</a:t>
            </a:r>
          </a:p>
          <a:p>
            <a:pPr lvl="2"/>
            <a:r>
              <a:rPr lang="zh-CN" altLang="en-US" dirty="0"/>
              <a:t>抓取目标多样，需要兼顾</a:t>
            </a:r>
            <a:r>
              <a:rPr lang="zh-CN" altLang="en-US" dirty="0">
                <a:solidFill>
                  <a:srgbClr val="C00000"/>
                </a:solidFill>
              </a:rPr>
              <a:t>覆盖率，更新率，时效性</a:t>
            </a:r>
            <a:r>
              <a:rPr lang="zh-CN" altLang="en-US" dirty="0"/>
              <a:t>需求</a:t>
            </a:r>
          </a:p>
          <a:p>
            <a:pPr lvl="1"/>
            <a:r>
              <a:rPr lang="zh-CN" altLang="en-US" dirty="0"/>
              <a:t>适用范围：</a:t>
            </a:r>
            <a:endParaRPr lang="en-US" altLang="zh-CN" dirty="0"/>
          </a:p>
          <a:p>
            <a:pPr lvl="2"/>
            <a:r>
              <a:rPr lang="zh-CN" altLang="en-US" dirty="0">
                <a:solidFill>
                  <a:srgbClr val="C00000"/>
                </a:solidFill>
              </a:rPr>
              <a:t>搜索引擎日常抓取</a:t>
            </a:r>
          </a:p>
          <a:p>
            <a:endParaRPr kumimoji="1" lang="en-US" altLang="zh-CN" dirty="0"/>
          </a:p>
        </p:txBody>
      </p:sp>
    </p:spTree>
    <p:extLst>
      <p:ext uri="{BB962C8B-B14F-4D97-AF65-F5344CB8AC3E}">
        <p14:creationId xmlns:p14="http://schemas.microsoft.com/office/powerpoint/2010/main" val="13458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56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重复与低质量检测</a:t>
            </a:r>
            <a:endParaRPr lang="en-US" altLang="zh-CN" dirty="0"/>
          </a:p>
          <a:p>
            <a:pPr lvl="1"/>
            <a:r>
              <a:rPr lang="zh-CN" altLang="en-US" dirty="0"/>
              <a:t>低质量网页（如：</a:t>
            </a:r>
            <a:r>
              <a:rPr lang="zh-CN" altLang="en-US" dirty="0">
                <a:solidFill>
                  <a:srgbClr val="C00000"/>
                </a:solidFill>
              </a:rPr>
              <a:t>垃圾网页</a:t>
            </a:r>
            <a:r>
              <a:rPr lang="zh-CN" altLang="en-US" dirty="0"/>
              <a:t>）</a:t>
            </a:r>
          </a:p>
          <a:p>
            <a:endParaRPr kumimoji="1" lang="en-US" altLang="zh-CN"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47" y="1562665"/>
            <a:ext cx="4567064"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1391" y="1840250"/>
            <a:ext cx="4595659"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6800" y="2237522"/>
            <a:ext cx="4320000"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40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重复与低质量检测</a:t>
            </a:r>
            <a:endParaRPr lang="en-US" altLang="zh-CN" dirty="0"/>
          </a:p>
          <a:p>
            <a:pPr lvl="1"/>
            <a:r>
              <a:rPr lang="zh-CN" altLang="en-US" dirty="0"/>
              <a:t>重复页面内容检测</a:t>
            </a:r>
            <a:endParaRPr lang="en-US" altLang="zh-CN" dirty="0"/>
          </a:p>
          <a:p>
            <a:pPr lvl="2"/>
            <a:r>
              <a:rPr lang="zh-CN" altLang="en-US" dirty="0"/>
              <a:t>有规律重复：站内</a:t>
            </a:r>
            <a:r>
              <a:rPr lang="zh-CN" altLang="en-US" dirty="0">
                <a:solidFill>
                  <a:srgbClr val="C00000"/>
                </a:solidFill>
              </a:rPr>
              <a:t>副本</a:t>
            </a:r>
            <a:r>
              <a:rPr lang="zh-CN" altLang="en-US" dirty="0"/>
              <a:t>，站点</a:t>
            </a:r>
            <a:r>
              <a:rPr lang="zh-CN" altLang="en-US" dirty="0">
                <a:solidFill>
                  <a:srgbClr val="C00000"/>
                </a:solidFill>
              </a:rPr>
              <a:t>镜像</a:t>
            </a:r>
            <a:endParaRPr lang="zh-CN" altLang="en-US" dirty="0"/>
          </a:p>
          <a:p>
            <a:pPr lvl="2"/>
            <a:r>
              <a:rPr lang="zh-CN" altLang="en-US" dirty="0"/>
              <a:t>无规律重复：</a:t>
            </a:r>
            <a:r>
              <a:rPr lang="zh-CN" altLang="en-US" dirty="0">
                <a:solidFill>
                  <a:srgbClr val="C00000"/>
                </a:solidFill>
              </a:rPr>
              <a:t>转载</a:t>
            </a:r>
            <a:r>
              <a:rPr lang="zh-CN" altLang="en-US" dirty="0"/>
              <a:t>（允许）、</a:t>
            </a:r>
            <a:r>
              <a:rPr lang="zh-CN" altLang="en-US" dirty="0">
                <a:solidFill>
                  <a:srgbClr val="C00000"/>
                </a:solidFill>
              </a:rPr>
              <a:t>采集</a:t>
            </a:r>
            <a:r>
              <a:rPr lang="zh-CN" altLang="en-US" dirty="0"/>
              <a:t>（打压）</a:t>
            </a:r>
          </a:p>
          <a:p>
            <a:endParaRPr kumimoji="1"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71" y="2460283"/>
            <a:ext cx="3417913" cy="1938774"/>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455" y="2460284"/>
            <a:ext cx="3294365" cy="1938773"/>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14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重复检测：</a:t>
            </a:r>
            <a:r>
              <a:rPr lang="en-US" altLang="zh-CN" sz="1600" dirty="0">
                <a:solidFill>
                  <a:srgbClr val="C00000"/>
                </a:solidFill>
              </a:rPr>
              <a:t>I-Match</a:t>
            </a:r>
            <a:r>
              <a:rPr lang="zh-CN" altLang="en-US" sz="1600" dirty="0">
                <a:solidFill>
                  <a:srgbClr val="C00000"/>
                </a:solidFill>
              </a:rPr>
              <a:t>算法</a:t>
            </a:r>
            <a:endParaRPr lang="en-US" altLang="zh-CN" sz="1600" dirty="0">
              <a:solidFill>
                <a:srgbClr val="C00000"/>
              </a:solidFill>
            </a:endParaRPr>
          </a:p>
          <a:p>
            <a:pPr lvl="1"/>
            <a:r>
              <a:rPr lang="zh-CN" altLang="en-US" sz="1400" dirty="0"/>
              <a:t>基本假设：在文档中高频词和低频词不太会影响文章语义，</a:t>
            </a:r>
            <a:r>
              <a:rPr lang="zh-CN" altLang="en-US" sz="1400" dirty="0">
                <a:solidFill>
                  <a:srgbClr val="C00000"/>
                </a:solidFill>
              </a:rPr>
              <a:t>特别高频和特别低频词</a:t>
            </a:r>
            <a:r>
              <a:rPr lang="zh-CN" altLang="en-US" sz="1400" b="1" dirty="0">
                <a:solidFill>
                  <a:srgbClr val="C00000"/>
                </a:solidFill>
              </a:rPr>
              <a:t>无法反映</a:t>
            </a:r>
            <a:r>
              <a:rPr lang="zh-CN" altLang="en-US" sz="1400" dirty="0"/>
              <a:t>文档的真实内容，就像比赛中去掉最高分和最低分</a:t>
            </a:r>
            <a:endParaRPr lang="en-US" altLang="zh-CN" sz="1400" dirty="0"/>
          </a:p>
          <a:p>
            <a:pPr lvl="1"/>
            <a:r>
              <a:rPr lang="zh-CN" altLang="en-US" sz="1400" dirty="0"/>
              <a:t>高频或低频是根据</a:t>
            </a:r>
            <a:r>
              <a:rPr lang="zh-CN" altLang="en-US" sz="1400" dirty="0">
                <a:solidFill>
                  <a:srgbClr val="C00000"/>
                </a:solidFill>
              </a:rPr>
              <a:t>资料统计得到</a:t>
            </a:r>
          </a:p>
          <a:p>
            <a:endParaRPr kumimoji="1" lang="en-US" altLang="zh-CN" dirty="0"/>
          </a:p>
        </p:txBody>
      </p:sp>
      <p:sp>
        <p:nvSpPr>
          <p:cNvPr id="4" name="Text Box 5"/>
          <p:cNvSpPr txBox="1">
            <a:spLocks noChangeArrowheads="1"/>
          </p:cNvSpPr>
          <p:nvPr/>
        </p:nvSpPr>
        <p:spPr bwMode="auto">
          <a:xfrm>
            <a:off x="1490230" y="2192424"/>
            <a:ext cx="1675209" cy="830997"/>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200" dirty="0"/>
              <a:t>中国足球队在米卢的率领下首次获得世界杯决赛阶段的比赛资格，新浪体育播报</a:t>
            </a:r>
          </a:p>
        </p:txBody>
      </p:sp>
      <p:sp>
        <p:nvSpPr>
          <p:cNvPr id="5" name="Text Box 6"/>
          <p:cNvSpPr txBox="1">
            <a:spLocks noChangeArrowheads="1"/>
          </p:cNvSpPr>
          <p:nvPr/>
        </p:nvSpPr>
        <p:spPr bwMode="auto">
          <a:xfrm>
            <a:off x="1473561" y="3681608"/>
            <a:ext cx="1675210"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200"/>
              <a:t>米卢率领中国足球队首次杀入世界杯决赛阶段，搜狐体育播报</a:t>
            </a:r>
          </a:p>
        </p:txBody>
      </p:sp>
      <p:sp>
        <p:nvSpPr>
          <p:cNvPr id="6" name="Text Box 7"/>
          <p:cNvSpPr txBox="1">
            <a:spLocks noChangeArrowheads="1"/>
          </p:cNvSpPr>
          <p:nvPr/>
        </p:nvSpPr>
        <p:spPr bwMode="auto">
          <a:xfrm>
            <a:off x="3448917" y="1946751"/>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dirty="0"/>
              <a:t>高频词：中国，在，的，获得，比赛，资格，新浪，体育，播报</a:t>
            </a:r>
          </a:p>
        </p:txBody>
      </p:sp>
      <p:sp>
        <p:nvSpPr>
          <p:cNvPr id="7" name="Text Box 8"/>
          <p:cNvSpPr txBox="1">
            <a:spLocks noChangeArrowheads="1"/>
          </p:cNvSpPr>
          <p:nvPr/>
        </p:nvSpPr>
        <p:spPr bwMode="auto">
          <a:xfrm>
            <a:off x="3435711" y="2442126"/>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中频词：足球队，率领，首次，世界杯，决赛，阶段</a:t>
            </a:r>
          </a:p>
        </p:txBody>
      </p:sp>
      <p:sp>
        <p:nvSpPr>
          <p:cNvPr id="8" name="Text Box 9"/>
          <p:cNvSpPr txBox="1">
            <a:spLocks noChangeArrowheads="1"/>
          </p:cNvSpPr>
          <p:nvPr/>
        </p:nvSpPr>
        <p:spPr bwMode="auto">
          <a:xfrm>
            <a:off x="3435711" y="2971211"/>
            <a:ext cx="2322910" cy="276999"/>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低频词：米卢</a:t>
            </a:r>
          </a:p>
        </p:txBody>
      </p:sp>
      <p:sp>
        <p:nvSpPr>
          <p:cNvPr id="9" name="Text Box 10"/>
          <p:cNvSpPr txBox="1">
            <a:spLocks noChangeArrowheads="1"/>
          </p:cNvSpPr>
          <p:nvPr/>
        </p:nvSpPr>
        <p:spPr bwMode="auto">
          <a:xfrm>
            <a:off x="3435711" y="3450627"/>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高频词：中国，搜狐，体育，播报</a:t>
            </a:r>
          </a:p>
        </p:txBody>
      </p:sp>
      <p:sp>
        <p:nvSpPr>
          <p:cNvPr id="10" name="Text Box 11"/>
          <p:cNvSpPr txBox="1">
            <a:spLocks noChangeArrowheads="1"/>
          </p:cNvSpPr>
          <p:nvPr/>
        </p:nvSpPr>
        <p:spPr bwMode="auto">
          <a:xfrm>
            <a:off x="3435711" y="4047131"/>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中频词：率领，足球队，首次，世界杯，决赛，阶段</a:t>
            </a:r>
          </a:p>
        </p:txBody>
      </p:sp>
      <p:sp>
        <p:nvSpPr>
          <p:cNvPr id="11" name="Text Box 12"/>
          <p:cNvSpPr txBox="1">
            <a:spLocks noChangeArrowheads="1"/>
          </p:cNvSpPr>
          <p:nvPr/>
        </p:nvSpPr>
        <p:spPr bwMode="auto">
          <a:xfrm>
            <a:off x="3435711" y="4641252"/>
            <a:ext cx="2322910" cy="276999"/>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低频词：米卢，杀入</a:t>
            </a:r>
          </a:p>
        </p:txBody>
      </p:sp>
      <p:sp>
        <p:nvSpPr>
          <p:cNvPr id="12" name="Text Box 13"/>
          <p:cNvSpPr txBox="1">
            <a:spLocks noChangeArrowheads="1"/>
          </p:cNvSpPr>
          <p:nvPr/>
        </p:nvSpPr>
        <p:spPr bwMode="auto">
          <a:xfrm>
            <a:off x="6274445" y="2377090"/>
            <a:ext cx="1782365"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排序后：足球队，率领，首次，世界杯，决赛，阶段</a:t>
            </a:r>
          </a:p>
        </p:txBody>
      </p:sp>
      <p:sp>
        <p:nvSpPr>
          <p:cNvPr id="13" name="Text Box 14"/>
          <p:cNvSpPr txBox="1">
            <a:spLocks noChangeArrowheads="1"/>
          </p:cNvSpPr>
          <p:nvPr/>
        </p:nvSpPr>
        <p:spPr bwMode="auto">
          <a:xfrm>
            <a:off x="6274445" y="3866517"/>
            <a:ext cx="1782365"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排序后：足球队，率领，首次，世界杯，决赛，阶段</a:t>
            </a:r>
          </a:p>
        </p:txBody>
      </p:sp>
      <p:sp>
        <p:nvSpPr>
          <p:cNvPr id="14" name="Line 15"/>
          <p:cNvSpPr>
            <a:spLocks noChangeShapeType="1"/>
          </p:cNvSpPr>
          <p:nvPr/>
        </p:nvSpPr>
        <p:spPr bwMode="auto">
          <a:xfrm flipV="1">
            <a:off x="3165439" y="2067527"/>
            <a:ext cx="216694" cy="432197"/>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5" name="Line 16"/>
          <p:cNvSpPr>
            <a:spLocks noChangeShapeType="1"/>
          </p:cNvSpPr>
          <p:nvPr/>
        </p:nvSpPr>
        <p:spPr bwMode="auto">
          <a:xfrm>
            <a:off x="3220208" y="2499724"/>
            <a:ext cx="161925" cy="0"/>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6" name="Line 17"/>
          <p:cNvSpPr>
            <a:spLocks noChangeShapeType="1"/>
          </p:cNvSpPr>
          <p:nvPr/>
        </p:nvSpPr>
        <p:spPr bwMode="auto">
          <a:xfrm>
            <a:off x="3165439" y="2499724"/>
            <a:ext cx="216694" cy="485775"/>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7" name="Line 18"/>
          <p:cNvSpPr>
            <a:spLocks noChangeShapeType="1"/>
          </p:cNvSpPr>
          <p:nvPr/>
        </p:nvSpPr>
        <p:spPr bwMode="auto">
          <a:xfrm>
            <a:off x="3165439" y="4098327"/>
            <a:ext cx="0" cy="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8" name="Line 19"/>
          <p:cNvSpPr>
            <a:spLocks noChangeShapeType="1"/>
          </p:cNvSpPr>
          <p:nvPr/>
        </p:nvSpPr>
        <p:spPr bwMode="auto">
          <a:xfrm flipV="1">
            <a:off x="3165439" y="3828055"/>
            <a:ext cx="216694" cy="270272"/>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9" name="Line 20"/>
          <p:cNvSpPr>
            <a:spLocks noChangeShapeType="1"/>
          </p:cNvSpPr>
          <p:nvPr/>
        </p:nvSpPr>
        <p:spPr bwMode="auto">
          <a:xfrm flipV="1">
            <a:off x="3165439" y="4151905"/>
            <a:ext cx="216694" cy="0"/>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20" name="Line 21"/>
          <p:cNvSpPr>
            <a:spLocks noChangeShapeType="1"/>
          </p:cNvSpPr>
          <p:nvPr/>
        </p:nvSpPr>
        <p:spPr bwMode="auto">
          <a:xfrm>
            <a:off x="3165439" y="4206674"/>
            <a:ext cx="216694" cy="432197"/>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21" name="箭头: 右 20">
            <a:extLst>
              <a:ext uri="{FF2B5EF4-FFF2-40B4-BE49-F238E27FC236}">
                <a16:creationId xmlns:a16="http://schemas.microsoft.com/office/drawing/2014/main" id="{A75EBF1B-64D5-49E5-ADC0-7E8770AB68C3}"/>
              </a:ext>
            </a:extLst>
          </p:cNvPr>
          <p:cNvSpPr/>
          <p:nvPr/>
        </p:nvSpPr>
        <p:spPr>
          <a:xfrm>
            <a:off x="5857010" y="2571750"/>
            <a:ext cx="297047" cy="178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2558CBEF-9CA8-489A-9A84-2FFD74384C16}"/>
              </a:ext>
            </a:extLst>
          </p:cNvPr>
          <p:cNvSpPr/>
          <p:nvPr/>
        </p:nvSpPr>
        <p:spPr>
          <a:xfrm>
            <a:off x="5868009" y="4151905"/>
            <a:ext cx="297047" cy="178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391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6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sz="1500" dirty="0"/>
              <a:t>友好的访问（</a:t>
            </a:r>
            <a:r>
              <a:rPr lang="en-US" altLang="zh-CN" sz="1500" dirty="0"/>
              <a:t>Politeness</a:t>
            </a:r>
            <a:r>
              <a:rPr lang="zh-CN" altLang="en-US" sz="1500" dirty="0"/>
              <a:t>）</a:t>
            </a:r>
            <a:endParaRPr lang="en-US" altLang="zh-CN" sz="1500" dirty="0"/>
          </a:p>
          <a:p>
            <a:r>
              <a:rPr lang="zh-CN" altLang="en-US" sz="1500" dirty="0"/>
              <a:t>抓取控制：合作共赢</a:t>
            </a:r>
            <a:endParaRPr lang="en-US" altLang="zh-CN" sz="1500" dirty="0"/>
          </a:p>
          <a:p>
            <a:pPr lvl="1"/>
            <a:r>
              <a:rPr lang="zh-CN" altLang="en-US" sz="1500" dirty="0"/>
              <a:t>搜索引擎同时具有网站流量的生产者和消费者身份</a:t>
            </a:r>
            <a:endParaRPr lang="en-US" altLang="zh-CN" sz="1500" dirty="0"/>
          </a:p>
          <a:p>
            <a:pPr lvl="2"/>
            <a:r>
              <a:rPr lang="zh-CN" altLang="en-US" sz="1500" dirty="0"/>
              <a:t>生产者：为网站带来用户，提升影响和价值</a:t>
            </a:r>
            <a:endParaRPr lang="en-US" altLang="zh-CN" sz="1500" dirty="0"/>
          </a:p>
          <a:p>
            <a:pPr lvl="2"/>
            <a:r>
              <a:rPr lang="zh-CN" altLang="en-US" sz="1500" dirty="0"/>
              <a:t>消费者：消耗网站流量，带来带宽、服务器开销</a:t>
            </a:r>
            <a:endParaRPr lang="en-US" altLang="zh-CN" sz="1500" dirty="0"/>
          </a:p>
          <a:p>
            <a:pPr lvl="1"/>
            <a:r>
              <a:rPr lang="en-US" altLang="zh-CN" sz="1500" dirty="0"/>
              <a:t>Sitemap</a:t>
            </a:r>
            <a:r>
              <a:rPr lang="zh-CN" altLang="en-US" sz="1500" dirty="0"/>
              <a:t>：</a:t>
            </a:r>
            <a:r>
              <a:rPr lang="zh-CN" altLang="en-US" sz="1500" dirty="0">
                <a:solidFill>
                  <a:srgbClr val="C00000"/>
                </a:solidFill>
              </a:rPr>
              <a:t>协助搜索引擎了解网站内容</a:t>
            </a:r>
            <a:endParaRPr lang="en-US" altLang="zh-CN" sz="1500" dirty="0">
              <a:solidFill>
                <a:srgbClr val="C00000"/>
              </a:solidFill>
            </a:endParaRPr>
          </a:p>
          <a:p>
            <a:pPr lvl="1"/>
            <a:r>
              <a:rPr lang="en-US" altLang="zh-CN" sz="1500" dirty="0"/>
              <a:t>Robots.txt</a:t>
            </a:r>
            <a:r>
              <a:rPr lang="zh-CN" altLang="en-US" sz="1500" dirty="0"/>
              <a:t>，</a:t>
            </a:r>
            <a:r>
              <a:rPr lang="en-US" altLang="zh-CN" sz="1500" dirty="0"/>
              <a:t>meta robots</a:t>
            </a:r>
            <a:r>
              <a:rPr lang="zh-CN" altLang="en-US" sz="1500" dirty="0"/>
              <a:t>：控制搜索引擎抓取</a:t>
            </a:r>
          </a:p>
          <a:p>
            <a:endParaRPr kumimoji="1" lang="en-US" altLang="zh-CN" dirty="0"/>
          </a:p>
        </p:txBody>
      </p:sp>
      <p:sp>
        <p:nvSpPr>
          <p:cNvPr id="6" name="矩形 5">
            <a:extLst>
              <a:ext uri="{FF2B5EF4-FFF2-40B4-BE49-F238E27FC236}">
                <a16:creationId xmlns:a16="http://schemas.microsoft.com/office/drawing/2014/main" id="{6B82A05F-03DC-4BBF-AC87-BB7CAC4F0622}"/>
              </a:ext>
            </a:extLst>
          </p:cNvPr>
          <p:cNvSpPr/>
          <p:nvPr/>
        </p:nvSpPr>
        <p:spPr>
          <a:xfrm>
            <a:off x="426027" y="2989662"/>
            <a:ext cx="2836718" cy="1815882"/>
          </a:xfrm>
          <a:prstGeom prst="rect">
            <a:avLst/>
          </a:prstGeom>
          <a:solidFill>
            <a:schemeClr val="bg1">
              <a:lumMod val="95000"/>
            </a:schemeClr>
          </a:solidFill>
          <a:ln>
            <a:solidFill>
              <a:srgbClr val="C00000"/>
            </a:solidFill>
          </a:ln>
        </p:spPr>
        <p:txBody>
          <a:bodyPr wrap="square">
            <a:spAutoFit/>
          </a:bodyPr>
          <a:lstStyle/>
          <a:p>
            <a:pPr algn="just"/>
            <a:r>
              <a:rPr lang="en-US" altLang="zh-CN" sz="1400" dirty="0">
                <a:solidFill>
                  <a:srgbClr val="CC0000"/>
                </a:solidFill>
                <a:latin typeface="arial" panose="020B0604020202020204" pitchFamily="34" charset="0"/>
              </a:rPr>
              <a:t>robots</a:t>
            </a:r>
            <a:r>
              <a:rPr lang="zh-CN" altLang="en-US" sz="1400" dirty="0">
                <a:solidFill>
                  <a:srgbClr val="333333"/>
                </a:solidFill>
                <a:latin typeface="arial" panose="020B0604020202020204" pitchFamily="34" charset="0"/>
              </a:rPr>
              <a:t>协议也叫</a:t>
            </a:r>
            <a:r>
              <a:rPr lang="en-US" altLang="zh-CN" sz="1400" b="1" dirty="0">
                <a:solidFill>
                  <a:srgbClr val="CC0000"/>
                </a:solidFill>
                <a:latin typeface="arial" panose="020B0604020202020204" pitchFamily="34" charset="0"/>
              </a:rPr>
              <a:t>robots.txt</a:t>
            </a:r>
            <a:r>
              <a:rPr lang="zh-CN" altLang="en-US" sz="1400" dirty="0">
                <a:solidFill>
                  <a:srgbClr val="333333"/>
                </a:solidFill>
                <a:latin typeface="arial" panose="020B0604020202020204" pitchFamily="34" charset="0"/>
              </a:rPr>
              <a:t>（统一小写）是一种存放于</a:t>
            </a:r>
            <a:r>
              <a:rPr lang="zh-CN" altLang="en-US" sz="1400" b="1" dirty="0">
                <a:solidFill>
                  <a:srgbClr val="C00000"/>
                </a:solidFill>
                <a:latin typeface="arial" panose="020B0604020202020204" pitchFamily="34" charset="0"/>
              </a:rPr>
              <a:t>网站根目录下的</a:t>
            </a:r>
            <a:r>
              <a:rPr lang="en-US" altLang="zh-CN" sz="1400" b="1" dirty="0">
                <a:solidFill>
                  <a:srgbClr val="C00000"/>
                </a:solidFill>
                <a:latin typeface="arial" panose="020B0604020202020204" pitchFamily="34" charset="0"/>
              </a:rPr>
              <a:t>ASCII</a:t>
            </a:r>
            <a:r>
              <a:rPr lang="zh-CN" altLang="en-US" sz="1400" b="1" dirty="0">
                <a:solidFill>
                  <a:srgbClr val="C00000"/>
                </a:solidFill>
                <a:latin typeface="arial" panose="020B0604020202020204" pitchFamily="34" charset="0"/>
              </a:rPr>
              <a:t>编码的文本文件</a:t>
            </a:r>
            <a:r>
              <a:rPr lang="zh-CN" altLang="en-US" sz="1400" dirty="0">
                <a:solidFill>
                  <a:srgbClr val="333333"/>
                </a:solidFill>
                <a:latin typeface="arial" panose="020B0604020202020204" pitchFamily="34" charset="0"/>
              </a:rPr>
              <a:t>，它通常告诉网络搜索引擎的漫游器（又称网络蜘蛛），此网站中的哪些内容是不应被搜索引擎的漫游器获取的，哪些是可以被漫游器获取的</a:t>
            </a:r>
            <a:endParaRPr lang="zh-CN" altLang="en-US" sz="1400" dirty="0"/>
          </a:p>
        </p:txBody>
      </p:sp>
      <p:sp>
        <p:nvSpPr>
          <p:cNvPr id="7" name="椭圆 6">
            <a:extLst>
              <a:ext uri="{FF2B5EF4-FFF2-40B4-BE49-F238E27FC236}">
                <a16:creationId xmlns:a16="http://schemas.microsoft.com/office/drawing/2014/main" id="{1C1FF23E-DC31-4554-BA19-376432A646EA}"/>
              </a:ext>
            </a:extLst>
          </p:cNvPr>
          <p:cNvSpPr/>
          <p:nvPr/>
        </p:nvSpPr>
        <p:spPr>
          <a:xfrm>
            <a:off x="1323619" y="2830199"/>
            <a:ext cx="1452283" cy="6469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rrowheads="1"/>
          </p:cNvSpPr>
          <p:nvPr/>
        </p:nvSpPr>
        <p:spPr bwMode="auto">
          <a:xfrm>
            <a:off x="4392750" y="3334691"/>
            <a:ext cx="4537472" cy="13388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1350" dirty="0">
                <a:solidFill>
                  <a:schemeClr val="bg1"/>
                </a:solidFill>
              </a:rPr>
              <a:t>&lt;html&gt;</a:t>
            </a:r>
          </a:p>
          <a:p>
            <a:pPr algn="l"/>
            <a:r>
              <a:rPr lang="en-US" altLang="zh-CN" sz="1350" dirty="0">
                <a:solidFill>
                  <a:schemeClr val="bg1"/>
                </a:solidFill>
              </a:rPr>
              <a:t>&lt;head&gt;</a:t>
            </a:r>
          </a:p>
          <a:p>
            <a:pPr algn="l"/>
            <a:r>
              <a:rPr lang="en-US" altLang="zh-CN" sz="1350" dirty="0">
                <a:solidFill>
                  <a:schemeClr val="bg1"/>
                </a:solidFill>
              </a:rPr>
              <a:t>&lt;meta name="robots" content="</a:t>
            </a:r>
            <a:r>
              <a:rPr lang="en-US" altLang="zh-CN" sz="1350" dirty="0" err="1">
                <a:solidFill>
                  <a:schemeClr val="bg1"/>
                </a:solidFill>
              </a:rPr>
              <a:t>noindex,nofollow</a:t>
            </a:r>
            <a:r>
              <a:rPr lang="en-US" altLang="zh-CN" sz="1350" dirty="0">
                <a:solidFill>
                  <a:schemeClr val="bg1"/>
                </a:solidFill>
              </a:rPr>
              <a:t>"&gt;</a:t>
            </a:r>
          </a:p>
          <a:p>
            <a:pPr algn="l"/>
            <a:r>
              <a:rPr lang="en-US" altLang="zh-CN" sz="1350" dirty="0">
                <a:solidFill>
                  <a:schemeClr val="bg1"/>
                </a:solidFill>
              </a:rPr>
              <a:t>&lt;title&gt;...&lt;/title&gt;</a:t>
            </a:r>
          </a:p>
          <a:p>
            <a:pPr algn="l"/>
            <a:r>
              <a:rPr lang="en-US" altLang="zh-CN" sz="1350" dirty="0">
                <a:solidFill>
                  <a:schemeClr val="bg1"/>
                </a:solidFill>
              </a:rPr>
              <a:t>&lt;/head&gt;</a:t>
            </a:r>
          </a:p>
          <a:p>
            <a:pPr algn="l"/>
            <a:r>
              <a:rPr lang="en-US" altLang="zh-CN" sz="1350" dirty="0">
                <a:solidFill>
                  <a:schemeClr val="bg1"/>
                </a:solidFill>
              </a:rPr>
              <a:t>&lt;body&gt;...</a:t>
            </a:r>
            <a:endParaRPr lang="zh-CN" altLang="en-US" sz="1350" dirty="0">
              <a:solidFill>
                <a:schemeClr val="bg1"/>
              </a:solidFill>
            </a:endParaRPr>
          </a:p>
        </p:txBody>
      </p:sp>
      <p:sp>
        <p:nvSpPr>
          <p:cNvPr id="9" name="矩形 8">
            <a:extLst>
              <a:ext uri="{FF2B5EF4-FFF2-40B4-BE49-F238E27FC236}">
                <a16:creationId xmlns:a16="http://schemas.microsoft.com/office/drawing/2014/main" id="{1037826D-982B-456D-ABAF-3F29971EADE0}"/>
              </a:ext>
            </a:extLst>
          </p:cNvPr>
          <p:cNvSpPr/>
          <p:nvPr/>
        </p:nvSpPr>
        <p:spPr>
          <a:xfrm>
            <a:off x="5933209" y="2259022"/>
            <a:ext cx="2933701" cy="954107"/>
          </a:xfrm>
          <a:prstGeom prst="rect">
            <a:avLst/>
          </a:prstGeom>
          <a:solidFill>
            <a:schemeClr val="bg1">
              <a:lumMod val="95000"/>
            </a:schemeClr>
          </a:solidFill>
          <a:ln>
            <a:solidFill>
              <a:srgbClr val="C00000"/>
            </a:solidFill>
          </a:ln>
        </p:spPr>
        <p:txBody>
          <a:bodyPr wrap="square">
            <a:spAutoFit/>
          </a:bodyPr>
          <a:lstStyle/>
          <a:p>
            <a:pPr marL="285750" indent="-285750" algn="just">
              <a:buFont typeface="Arial" panose="020B0604020202020204" pitchFamily="34" charset="0"/>
              <a:buChar char="•"/>
            </a:pPr>
            <a:r>
              <a:rPr lang="en-US" altLang="zh-CN" sz="1400" dirty="0">
                <a:solidFill>
                  <a:srgbClr val="333333"/>
                </a:solidFill>
                <a:latin typeface="Helvetica Neue"/>
              </a:rPr>
              <a:t>meta robots </a:t>
            </a:r>
            <a:r>
              <a:rPr lang="zh-CN" altLang="en-US" sz="1400" dirty="0">
                <a:solidFill>
                  <a:srgbClr val="333333"/>
                </a:solidFill>
                <a:latin typeface="Helvetica Neue"/>
              </a:rPr>
              <a:t>标签是页面</a:t>
            </a:r>
            <a:r>
              <a:rPr lang="en-US" altLang="zh-CN" sz="1400" dirty="0">
                <a:solidFill>
                  <a:srgbClr val="333333"/>
                </a:solidFill>
                <a:latin typeface="Helvetica Neue"/>
              </a:rPr>
              <a:t>head</a:t>
            </a:r>
            <a:r>
              <a:rPr lang="zh-CN" altLang="en-US" sz="1400" dirty="0">
                <a:solidFill>
                  <a:srgbClr val="333333"/>
                </a:solidFill>
                <a:latin typeface="Helvetica Neue"/>
              </a:rPr>
              <a:t>部分</a:t>
            </a:r>
            <a:r>
              <a:rPr lang="en-US" altLang="zh-CN" sz="1400" dirty="0">
                <a:solidFill>
                  <a:srgbClr val="333333"/>
                </a:solidFill>
                <a:latin typeface="Helvetica Neue"/>
              </a:rPr>
              <a:t>meta</a:t>
            </a:r>
            <a:r>
              <a:rPr lang="zh-CN" altLang="en-US" sz="1400" dirty="0">
                <a:solidFill>
                  <a:srgbClr val="333333"/>
                </a:solidFill>
                <a:latin typeface="Helvetica Neue"/>
              </a:rPr>
              <a:t>标签的一种，用于指令搜索引擎禁止索引（收录）本页内容</a:t>
            </a:r>
            <a:endParaRPr lang="zh-CN" altLang="en-US" sz="1400" dirty="0"/>
          </a:p>
        </p:txBody>
      </p:sp>
      <p:sp>
        <p:nvSpPr>
          <p:cNvPr id="10" name="椭圆 9">
            <a:extLst>
              <a:ext uri="{FF2B5EF4-FFF2-40B4-BE49-F238E27FC236}">
                <a16:creationId xmlns:a16="http://schemas.microsoft.com/office/drawing/2014/main" id="{DC932DB1-DA45-4BA5-8E31-F813B36CA8AF}"/>
              </a:ext>
            </a:extLst>
          </p:cNvPr>
          <p:cNvSpPr/>
          <p:nvPr/>
        </p:nvSpPr>
        <p:spPr>
          <a:xfrm>
            <a:off x="4342515" y="3577358"/>
            <a:ext cx="1968027" cy="6404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3857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文本覆盖了人类生活的方方面面</a:t>
            </a:r>
            <a:endParaRPr lang="en-US" dirty="0"/>
          </a:p>
        </p:txBody>
      </p:sp>
      <p:pic>
        <p:nvPicPr>
          <p:cNvPr id="4" name="图片 3">
            <a:extLst>
              <a:ext uri="{FF2B5EF4-FFF2-40B4-BE49-F238E27FC236}">
                <a16:creationId xmlns:a16="http://schemas.microsoft.com/office/drawing/2014/main" id="{46ADA822-2148-0346-9252-B820F9A18F89}"/>
              </a:ext>
            </a:extLst>
          </p:cNvPr>
          <p:cNvPicPr>
            <a:picLocks noChangeAspect="1"/>
          </p:cNvPicPr>
          <p:nvPr/>
        </p:nvPicPr>
        <p:blipFill>
          <a:blip r:embed="rId2"/>
          <a:stretch>
            <a:fillRect/>
          </a:stretch>
        </p:blipFill>
        <p:spPr>
          <a:xfrm>
            <a:off x="1777801" y="1470759"/>
            <a:ext cx="5855034" cy="3491369"/>
          </a:xfrm>
          <a:prstGeom prst="rect">
            <a:avLst/>
          </a:prstGeom>
        </p:spPr>
      </p:pic>
      <p:sp>
        <p:nvSpPr>
          <p:cNvPr id="5" name="椭圆 4">
            <a:extLst>
              <a:ext uri="{FF2B5EF4-FFF2-40B4-BE49-F238E27FC236}">
                <a16:creationId xmlns:a16="http://schemas.microsoft.com/office/drawing/2014/main" id="{03A733EE-DBB5-4A2F-9C62-E0D85B0AF558}"/>
              </a:ext>
            </a:extLst>
          </p:cNvPr>
          <p:cNvSpPr/>
          <p:nvPr/>
        </p:nvSpPr>
        <p:spPr>
          <a:xfrm>
            <a:off x="1656876" y="1557729"/>
            <a:ext cx="1361507" cy="14228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A733EE-DBB5-4A2F-9C62-E0D85B0AF558}"/>
              </a:ext>
            </a:extLst>
          </p:cNvPr>
          <p:cNvSpPr/>
          <p:nvPr/>
        </p:nvSpPr>
        <p:spPr>
          <a:xfrm>
            <a:off x="1595916" y="3509570"/>
            <a:ext cx="1361507" cy="14228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lang="zh-CN" altLang="en-US" dirty="0"/>
              <a:t>友好的访问（</a:t>
            </a:r>
            <a:r>
              <a:rPr lang="en-US" altLang="zh-CN" dirty="0"/>
              <a:t>Politeness</a:t>
            </a:r>
            <a:r>
              <a:rPr lang="zh-CN" altLang="en-US" dirty="0"/>
              <a:t>）</a:t>
            </a:r>
            <a:endParaRPr lang="en-US" altLang="zh-CN" dirty="0"/>
          </a:p>
          <a:p>
            <a:r>
              <a:rPr lang="zh-CN" altLang="en-US" sz="1800" dirty="0"/>
              <a:t>抓取控制：合作共赢（续）</a:t>
            </a:r>
            <a:endParaRPr lang="en-US" altLang="zh-CN" sz="1800" dirty="0"/>
          </a:p>
          <a:p>
            <a:pPr lvl="1"/>
            <a:r>
              <a:rPr lang="en-US" altLang="zh-CN" sz="1600" dirty="0"/>
              <a:t>Meta robots</a:t>
            </a:r>
          </a:p>
          <a:p>
            <a:pPr lvl="2"/>
            <a:r>
              <a:rPr lang="zh-CN" altLang="en-US" dirty="0"/>
              <a:t>可以提供</a:t>
            </a:r>
            <a:r>
              <a:rPr lang="zh-CN" altLang="en-US" dirty="0">
                <a:solidFill>
                  <a:srgbClr val="C00000"/>
                </a:solidFill>
              </a:rPr>
              <a:t>页面级</a:t>
            </a:r>
            <a:r>
              <a:rPr lang="zh-CN" altLang="en-US" dirty="0"/>
              <a:t>更精细的控制</a:t>
            </a:r>
          </a:p>
          <a:p>
            <a:pPr lvl="2"/>
            <a:r>
              <a:rPr lang="zh-CN" altLang="en-US" dirty="0"/>
              <a:t>支持多种语义，但不支持针对不同</a:t>
            </a:r>
            <a:r>
              <a:rPr lang="en-US" altLang="zh-CN" dirty="0"/>
              <a:t>UA</a:t>
            </a:r>
            <a:r>
              <a:rPr lang="zh-CN" altLang="en-US" dirty="0"/>
              <a:t>分别设置</a:t>
            </a:r>
          </a:p>
          <a:p>
            <a:pPr lvl="2"/>
            <a:r>
              <a:rPr lang="en-US" altLang="zh-CN" dirty="0" err="1"/>
              <a:t>noindex</a:t>
            </a:r>
            <a:r>
              <a:rPr lang="en-US" altLang="zh-CN" dirty="0"/>
              <a:t> – </a:t>
            </a:r>
            <a:r>
              <a:rPr lang="zh-CN" altLang="en-US" dirty="0">
                <a:solidFill>
                  <a:srgbClr val="C00000"/>
                </a:solidFill>
              </a:rPr>
              <a:t>禁止检索</a:t>
            </a:r>
            <a:r>
              <a:rPr lang="zh-CN" altLang="en-US" dirty="0"/>
              <a:t>这张网页</a:t>
            </a:r>
          </a:p>
          <a:p>
            <a:pPr lvl="2"/>
            <a:r>
              <a:rPr lang="en-US" altLang="zh-CN" dirty="0" err="1"/>
              <a:t>nofollow</a:t>
            </a:r>
            <a:r>
              <a:rPr lang="en-US" altLang="zh-CN" dirty="0"/>
              <a:t> – </a:t>
            </a:r>
            <a:r>
              <a:rPr lang="zh-CN" altLang="en-US" dirty="0"/>
              <a:t>禁止抓取该网页的</a:t>
            </a:r>
            <a:r>
              <a:rPr lang="zh-CN" altLang="en-US" dirty="0">
                <a:solidFill>
                  <a:srgbClr val="C00000"/>
                </a:solidFill>
              </a:rPr>
              <a:t>出链</a:t>
            </a:r>
          </a:p>
          <a:p>
            <a:pPr lvl="2"/>
            <a:r>
              <a:rPr lang="en-US" altLang="zh-CN" dirty="0" err="1"/>
              <a:t>noarchive</a:t>
            </a:r>
            <a:r>
              <a:rPr lang="en-US" altLang="zh-CN" dirty="0"/>
              <a:t> – </a:t>
            </a:r>
            <a:r>
              <a:rPr lang="zh-CN" altLang="en-US" dirty="0"/>
              <a:t>禁止保存</a:t>
            </a:r>
            <a:r>
              <a:rPr lang="zh-CN" altLang="en-US" dirty="0">
                <a:solidFill>
                  <a:srgbClr val="C00000"/>
                </a:solidFill>
              </a:rPr>
              <a:t>快照</a:t>
            </a:r>
          </a:p>
          <a:p>
            <a:pPr lvl="2"/>
            <a:r>
              <a:rPr lang="en-US" altLang="zh-CN" dirty="0" err="1"/>
              <a:t>nosnippet</a:t>
            </a:r>
            <a:r>
              <a:rPr lang="en-US" altLang="zh-CN" dirty="0"/>
              <a:t> – </a:t>
            </a:r>
            <a:r>
              <a:rPr lang="zh-CN" altLang="en-US" dirty="0"/>
              <a:t>禁止</a:t>
            </a:r>
            <a:r>
              <a:rPr lang="zh-CN" altLang="en-US" dirty="0">
                <a:solidFill>
                  <a:srgbClr val="C00000"/>
                </a:solidFill>
              </a:rPr>
              <a:t>展示摘要</a:t>
            </a:r>
          </a:p>
          <a:p>
            <a:pPr lvl="2"/>
            <a:r>
              <a:rPr lang="en-US" altLang="zh-CN" sz="1400" dirty="0" err="1"/>
              <a:t>noodp</a:t>
            </a:r>
            <a:r>
              <a:rPr lang="en-US" altLang="zh-CN" sz="1400" dirty="0"/>
              <a:t> –</a:t>
            </a:r>
            <a:r>
              <a:rPr lang="zh-CN" altLang="en-US" sz="1400" dirty="0"/>
              <a:t>在搜索结果中不使用</a:t>
            </a:r>
            <a:r>
              <a:rPr lang="en-US" altLang="zh-CN" sz="1400" dirty="0"/>
              <a:t>Open Directory Project</a:t>
            </a:r>
            <a:r>
              <a:rPr lang="zh-CN" altLang="en-US" sz="1400" dirty="0"/>
              <a:t>中的描述信息作为其摘要信息</a:t>
            </a:r>
          </a:p>
          <a:p>
            <a:pPr lvl="1"/>
            <a:r>
              <a:rPr lang="zh-CN" altLang="en-US" sz="1600" dirty="0"/>
              <a:t>仅是建议标准，各大搜索引擎支持程度不同</a:t>
            </a:r>
            <a:endParaRPr lang="en-US" altLang="zh-CN" sz="1600" dirty="0"/>
          </a:p>
          <a:p>
            <a:r>
              <a:rPr lang="zh-CN" altLang="en-US" sz="1800" dirty="0"/>
              <a:t>一对矛盾</a:t>
            </a:r>
            <a:endParaRPr lang="en-US" altLang="zh-CN" sz="1800" dirty="0"/>
          </a:p>
          <a:p>
            <a:pPr lvl="1"/>
            <a:r>
              <a:rPr lang="zh-CN" altLang="en-US" sz="1600" dirty="0"/>
              <a:t>友好原则要求我们</a:t>
            </a:r>
            <a:r>
              <a:rPr lang="zh-CN" altLang="en-US" sz="1600" dirty="0">
                <a:solidFill>
                  <a:srgbClr val="C00000"/>
                </a:solidFill>
              </a:rPr>
              <a:t>不能过于频繁地访问某个网站</a:t>
            </a:r>
            <a:endParaRPr lang="en-US" altLang="zh-CN" sz="1600" dirty="0"/>
          </a:p>
          <a:p>
            <a:pPr lvl="1"/>
            <a:r>
              <a:rPr lang="zh-CN" altLang="en-US" sz="1600" dirty="0"/>
              <a:t>由于网页不断更新，我们需要频繁地爬取才能保证搜索结果的新鲜度</a:t>
            </a:r>
            <a:endParaRPr kumimoji="1" lang="en-US" altLang="zh-CN" dirty="0"/>
          </a:p>
        </p:txBody>
      </p:sp>
    </p:spTree>
    <p:extLst>
      <p:ext uri="{BB962C8B-B14F-4D97-AF65-F5344CB8AC3E}">
        <p14:creationId xmlns:p14="http://schemas.microsoft.com/office/powerpoint/2010/main" val="129029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566CE0DE-9285-8D4F-AA6A-53F2F04AE18D}"/>
              </a:ext>
            </a:extLst>
          </p:cNvPr>
          <p:cNvPicPr>
            <a:picLocks noChangeAspect="1"/>
          </p:cNvPicPr>
          <p:nvPr/>
        </p:nvPicPr>
        <p:blipFill>
          <a:blip r:embed="rId2"/>
          <a:stretch>
            <a:fillRect/>
          </a:stretch>
        </p:blipFill>
        <p:spPr>
          <a:xfrm>
            <a:off x="300992" y="1301315"/>
            <a:ext cx="4316786" cy="2328296"/>
          </a:xfrm>
          <a:prstGeom prst="rect">
            <a:avLst/>
          </a:prstGeom>
        </p:spPr>
      </p:pic>
      <p:sp>
        <p:nvSpPr>
          <p:cNvPr id="5" name="文本框 4">
            <a:extLst>
              <a:ext uri="{FF2B5EF4-FFF2-40B4-BE49-F238E27FC236}">
                <a16:creationId xmlns:a16="http://schemas.microsoft.com/office/drawing/2014/main" id="{4D2A297E-DEB2-C44F-A3A0-69375183679F}"/>
              </a:ext>
            </a:extLst>
          </p:cNvPr>
          <p:cNvSpPr txBox="1"/>
          <p:nvPr/>
        </p:nvSpPr>
        <p:spPr>
          <a:xfrm>
            <a:off x="348343" y="3684952"/>
            <a:ext cx="1836400" cy="369332"/>
          </a:xfrm>
          <a:prstGeom prst="rect">
            <a:avLst/>
          </a:prstGeom>
          <a:noFill/>
        </p:spPr>
        <p:txBody>
          <a:bodyPr wrap="none" rtlCol="0">
            <a:spAutoFit/>
          </a:bodyPr>
          <a:lstStyle/>
          <a:p>
            <a:r>
              <a:rPr kumimoji="1" lang="en-US" altLang="zh-CN" dirty="0" err="1"/>
              <a:t>Robots.txt</a:t>
            </a:r>
            <a:r>
              <a:rPr kumimoji="1" lang="zh-CN" altLang="en-US" dirty="0"/>
              <a:t>的说明</a:t>
            </a:r>
          </a:p>
        </p:txBody>
      </p:sp>
      <p:pic>
        <p:nvPicPr>
          <p:cNvPr id="8" name="图片 7">
            <a:extLst>
              <a:ext uri="{FF2B5EF4-FFF2-40B4-BE49-F238E27FC236}">
                <a16:creationId xmlns:a16="http://schemas.microsoft.com/office/drawing/2014/main" id="{8E1FD4BE-BEE1-DC4E-BAC0-D778928B5BA1}"/>
              </a:ext>
            </a:extLst>
          </p:cNvPr>
          <p:cNvPicPr>
            <a:picLocks noChangeAspect="1"/>
          </p:cNvPicPr>
          <p:nvPr/>
        </p:nvPicPr>
        <p:blipFill>
          <a:blip r:embed="rId3"/>
          <a:stretch>
            <a:fillRect/>
          </a:stretch>
        </p:blipFill>
        <p:spPr>
          <a:xfrm>
            <a:off x="4811506" y="2921910"/>
            <a:ext cx="4158873" cy="754400"/>
          </a:xfrm>
          <a:prstGeom prst="rect">
            <a:avLst/>
          </a:prstGeom>
        </p:spPr>
      </p:pic>
      <p:sp>
        <p:nvSpPr>
          <p:cNvPr id="9" name="文本框 8">
            <a:extLst>
              <a:ext uri="{FF2B5EF4-FFF2-40B4-BE49-F238E27FC236}">
                <a16:creationId xmlns:a16="http://schemas.microsoft.com/office/drawing/2014/main" id="{106B6D67-C433-7740-83DF-9B583A1AC491}"/>
              </a:ext>
            </a:extLst>
          </p:cNvPr>
          <p:cNvSpPr txBox="1"/>
          <p:nvPr/>
        </p:nvSpPr>
        <p:spPr>
          <a:xfrm>
            <a:off x="4811506" y="3794305"/>
            <a:ext cx="3770584" cy="923330"/>
          </a:xfrm>
          <a:prstGeom prst="rect">
            <a:avLst/>
          </a:prstGeom>
          <a:noFill/>
        </p:spPr>
        <p:txBody>
          <a:bodyPr wrap="none" rtlCol="0">
            <a:spAutoFit/>
          </a:bodyPr>
          <a:lstStyle/>
          <a:p>
            <a:r>
              <a:rPr kumimoji="1" lang="en-US" altLang="zh-CN" dirty="0"/>
              <a:t>A</a:t>
            </a:r>
            <a:r>
              <a:rPr kumimoji="1" lang="zh-CN" altLang="en-US" dirty="0"/>
              <a:t>：仅允许</a:t>
            </a:r>
            <a:r>
              <a:rPr kumimoji="1" lang="en-US" altLang="zh-CN" dirty="0"/>
              <a:t>Google</a:t>
            </a:r>
            <a:r>
              <a:rPr kumimoji="1" lang="zh-CN" altLang="en-US" dirty="0"/>
              <a:t>抓取本网站的网页</a:t>
            </a:r>
            <a:endParaRPr kumimoji="1" lang="en-US" altLang="zh-CN" dirty="0"/>
          </a:p>
          <a:p>
            <a:r>
              <a:rPr kumimoji="1" lang="en-US" altLang="zh-CN" dirty="0"/>
              <a:t>B</a:t>
            </a:r>
            <a:r>
              <a:rPr kumimoji="1" lang="zh-CN" altLang="en-US" dirty="0"/>
              <a:t>：仅禁止</a:t>
            </a:r>
            <a:r>
              <a:rPr kumimoji="1" lang="en-US" altLang="zh-CN" dirty="0"/>
              <a:t>Google</a:t>
            </a:r>
            <a:r>
              <a:rPr kumimoji="1" lang="zh-CN" altLang="en-US" dirty="0"/>
              <a:t>抓取本网站的网页</a:t>
            </a:r>
            <a:endParaRPr kumimoji="1" lang="en-US" altLang="zh-CN" dirty="0"/>
          </a:p>
          <a:p>
            <a:r>
              <a:rPr kumimoji="1" lang="en-US" altLang="zh-CN" dirty="0"/>
              <a:t>C</a:t>
            </a:r>
            <a:r>
              <a:rPr kumimoji="1" lang="zh-CN" altLang="en-US" dirty="0"/>
              <a:t>：禁止所有爬虫抓取本网站的网页</a:t>
            </a:r>
          </a:p>
        </p:txBody>
      </p:sp>
      <p:pic>
        <p:nvPicPr>
          <p:cNvPr id="10" name="图片 9">
            <a:extLst>
              <a:ext uri="{FF2B5EF4-FFF2-40B4-BE49-F238E27FC236}">
                <a16:creationId xmlns:a16="http://schemas.microsoft.com/office/drawing/2014/main" id="{BF9F4AFC-3123-4747-8BDD-B8221C162DB9}"/>
              </a:ext>
            </a:extLst>
          </p:cNvPr>
          <p:cNvPicPr>
            <a:picLocks noChangeAspect="1"/>
          </p:cNvPicPr>
          <p:nvPr/>
        </p:nvPicPr>
        <p:blipFill>
          <a:blip r:embed="rId4"/>
          <a:stretch>
            <a:fillRect/>
          </a:stretch>
        </p:blipFill>
        <p:spPr>
          <a:xfrm>
            <a:off x="4811506" y="1151642"/>
            <a:ext cx="3916392" cy="418963"/>
          </a:xfrm>
          <a:prstGeom prst="rect">
            <a:avLst/>
          </a:prstGeom>
        </p:spPr>
      </p:pic>
      <p:sp>
        <p:nvSpPr>
          <p:cNvPr id="11" name="文本框 10">
            <a:extLst>
              <a:ext uri="{FF2B5EF4-FFF2-40B4-BE49-F238E27FC236}">
                <a16:creationId xmlns:a16="http://schemas.microsoft.com/office/drawing/2014/main" id="{0A75D9F8-18F6-C346-8961-B8A14815E9FF}"/>
              </a:ext>
            </a:extLst>
          </p:cNvPr>
          <p:cNvSpPr txBox="1"/>
          <p:nvPr/>
        </p:nvSpPr>
        <p:spPr>
          <a:xfrm>
            <a:off x="4811506" y="1570605"/>
            <a:ext cx="3772186" cy="646331"/>
          </a:xfrm>
          <a:prstGeom prst="rect">
            <a:avLst/>
          </a:prstGeom>
          <a:noFill/>
        </p:spPr>
        <p:txBody>
          <a:bodyPr wrap="none" rtlCol="0">
            <a:spAutoFit/>
          </a:bodyPr>
          <a:lstStyle/>
          <a:p>
            <a:r>
              <a:rPr kumimoji="1" lang="en-US" altLang="zh-CN" dirty="0"/>
              <a:t>A</a:t>
            </a:r>
            <a:r>
              <a:rPr kumimoji="1" lang="zh-CN" altLang="en-US" dirty="0"/>
              <a:t>：允许所有爬虫抓取本网站的网页</a:t>
            </a:r>
            <a:endParaRPr kumimoji="1" lang="en-US" altLang="zh-CN" dirty="0"/>
          </a:p>
          <a:p>
            <a:r>
              <a:rPr kumimoji="1" lang="en-US" altLang="zh-CN" dirty="0"/>
              <a:t>B</a:t>
            </a:r>
            <a:r>
              <a:rPr kumimoji="1" lang="zh-CN" altLang="en-US" dirty="0"/>
              <a:t>：禁止所有爬虫抓取本网站的网页</a:t>
            </a:r>
          </a:p>
        </p:txBody>
      </p:sp>
      <p:sp>
        <p:nvSpPr>
          <p:cNvPr id="12" name="矩形 11">
            <a:extLst>
              <a:ext uri="{FF2B5EF4-FFF2-40B4-BE49-F238E27FC236}">
                <a16:creationId xmlns:a16="http://schemas.microsoft.com/office/drawing/2014/main" id="{F62B19E5-44B3-4748-96B4-A8E3E0DCF88A}"/>
              </a:ext>
            </a:extLst>
          </p:cNvPr>
          <p:cNvSpPr/>
          <p:nvPr/>
        </p:nvSpPr>
        <p:spPr>
          <a:xfrm>
            <a:off x="389441" y="4001044"/>
            <a:ext cx="4122795" cy="369332"/>
          </a:xfrm>
          <a:prstGeom prst="rect">
            <a:avLst/>
          </a:prstGeom>
          <a:solidFill>
            <a:schemeClr val="accent3">
              <a:lumMod val="20000"/>
              <a:lumOff val="80000"/>
            </a:schemeClr>
          </a:solidFill>
          <a:ln>
            <a:solidFill>
              <a:srgbClr val="C00000"/>
            </a:solidFill>
          </a:ln>
        </p:spPr>
        <p:txBody>
          <a:bodyPr wrap="none">
            <a:spAutoFit/>
          </a:bodyPr>
          <a:lstStyle/>
          <a:p>
            <a:r>
              <a:rPr lang="en" altLang="zh-CN" dirty="0">
                <a:hlinkClick r:id="rId5"/>
              </a:rPr>
              <a:t>https://www.robotstxt.org/robotstxt.html</a:t>
            </a:r>
            <a:endParaRPr lang="zh-CN" altLang="en-US" dirty="0"/>
          </a:p>
        </p:txBody>
      </p:sp>
      <p:sp>
        <p:nvSpPr>
          <p:cNvPr id="6" name="矩形: 圆角 5">
            <a:extLst>
              <a:ext uri="{FF2B5EF4-FFF2-40B4-BE49-F238E27FC236}">
                <a16:creationId xmlns:a16="http://schemas.microsoft.com/office/drawing/2014/main" id="{EB1DBEC6-7A95-4C4A-98AF-B745CB1337B7}"/>
              </a:ext>
            </a:extLst>
          </p:cNvPr>
          <p:cNvSpPr/>
          <p:nvPr/>
        </p:nvSpPr>
        <p:spPr>
          <a:xfrm>
            <a:off x="348343" y="2216936"/>
            <a:ext cx="1948543" cy="2686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814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566CE0DE-9285-8D4F-AA6A-53F2F04AE18D}"/>
              </a:ext>
            </a:extLst>
          </p:cNvPr>
          <p:cNvPicPr>
            <a:picLocks noChangeAspect="1"/>
          </p:cNvPicPr>
          <p:nvPr/>
        </p:nvPicPr>
        <p:blipFill>
          <a:blip r:embed="rId2"/>
          <a:stretch>
            <a:fillRect/>
          </a:stretch>
        </p:blipFill>
        <p:spPr>
          <a:xfrm>
            <a:off x="300992" y="1301315"/>
            <a:ext cx="4316786" cy="2328296"/>
          </a:xfrm>
          <a:prstGeom prst="rect">
            <a:avLst/>
          </a:prstGeom>
        </p:spPr>
      </p:pic>
      <p:sp>
        <p:nvSpPr>
          <p:cNvPr id="5" name="文本框 4">
            <a:extLst>
              <a:ext uri="{FF2B5EF4-FFF2-40B4-BE49-F238E27FC236}">
                <a16:creationId xmlns:a16="http://schemas.microsoft.com/office/drawing/2014/main" id="{4D2A297E-DEB2-C44F-A3A0-69375183679F}"/>
              </a:ext>
            </a:extLst>
          </p:cNvPr>
          <p:cNvSpPr txBox="1"/>
          <p:nvPr/>
        </p:nvSpPr>
        <p:spPr>
          <a:xfrm>
            <a:off x="348343" y="3684952"/>
            <a:ext cx="1836400" cy="369332"/>
          </a:xfrm>
          <a:prstGeom prst="rect">
            <a:avLst/>
          </a:prstGeom>
          <a:noFill/>
        </p:spPr>
        <p:txBody>
          <a:bodyPr wrap="none" rtlCol="0">
            <a:spAutoFit/>
          </a:bodyPr>
          <a:lstStyle/>
          <a:p>
            <a:r>
              <a:rPr kumimoji="1" lang="en-US" altLang="zh-CN" dirty="0" err="1"/>
              <a:t>Robots.txt</a:t>
            </a:r>
            <a:r>
              <a:rPr kumimoji="1" lang="zh-CN" altLang="en-US" dirty="0"/>
              <a:t>的说明</a:t>
            </a:r>
          </a:p>
        </p:txBody>
      </p:sp>
      <p:pic>
        <p:nvPicPr>
          <p:cNvPr id="8" name="图片 7">
            <a:extLst>
              <a:ext uri="{FF2B5EF4-FFF2-40B4-BE49-F238E27FC236}">
                <a16:creationId xmlns:a16="http://schemas.microsoft.com/office/drawing/2014/main" id="{8E1FD4BE-BEE1-DC4E-BAC0-D778928B5BA1}"/>
              </a:ext>
            </a:extLst>
          </p:cNvPr>
          <p:cNvPicPr>
            <a:picLocks noChangeAspect="1"/>
          </p:cNvPicPr>
          <p:nvPr/>
        </p:nvPicPr>
        <p:blipFill>
          <a:blip r:embed="rId3"/>
          <a:stretch>
            <a:fillRect/>
          </a:stretch>
        </p:blipFill>
        <p:spPr>
          <a:xfrm>
            <a:off x="4811506" y="2921910"/>
            <a:ext cx="4158873" cy="754400"/>
          </a:xfrm>
          <a:prstGeom prst="rect">
            <a:avLst/>
          </a:prstGeom>
        </p:spPr>
      </p:pic>
      <p:sp>
        <p:nvSpPr>
          <p:cNvPr id="9" name="文本框 8">
            <a:extLst>
              <a:ext uri="{FF2B5EF4-FFF2-40B4-BE49-F238E27FC236}">
                <a16:creationId xmlns:a16="http://schemas.microsoft.com/office/drawing/2014/main" id="{106B6D67-C433-7740-83DF-9B583A1AC491}"/>
              </a:ext>
            </a:extLst>
          </p:cNvPr>
          <p:cNvSpPr txBox="1"/>
          <p:nvPr/>
        </p:nvSpPr>
        <p:spPr>
          <a:xfrm>
            <a:off x="4811506" y="3794305"/>
            <a:ext cx="3770584" cy="923330"/>
          </a:xfrm>
          <a:prstGeom prst="rect">
            <a:avLst/>
          </a:prstGeom>
          <a:noFill/>
        </p:spPr>
        <p:txBody>
          <a:bodyPr wrap="none" rtlCol="0">
            <a:spAutoFit/>
          </a:bodyPr>
          <a:lstStyle/>
          <a:p>
            <a:r>
              <a:rPr kumimoji="1" lang="en-US" altLang="zh-CN" dirty="0"/>
              <a:t>A</a:t>
            </a:r>
            <a:r>
              <a:rPr kumimoji="1" lang="zh-CN" altLang="en-US" dirty="0"/>
              <a:t>：仅允许</a:t>
            </a:r>
            <a:r>
              <a:rPr kumimoji="1" lang="en-US" altLang="zh-CN" dirty="0"/>
              <a:t>Google</a:t>
            </a:r>
            <a:r>
              <a:rPr kumimoji="1" lang="zh-CN" altLang="en-US" dirty="0"/>
              <a:t>抓取本网站的网页</a:t>
            </a:r>
            <a:endParaRPr kumimoji="1" lang="en-US" altLang="zh-CN" dirty="0"/>
          </a:p>
          <a:p>
            <a:r>
              <a:rPr kumimoji="1" lang="en-US" altLang="zh-CN" dirty="0"/>
              <a:t>B</a:t>
            </a:r>
            <a:r>
              <a:rPr kumimoji="1" lang="zh-CN" altLang="en-US" dirty="0"/>
              <a:t>：仅禁止</a:t>
            </a:r>
            <a:r>
              <a:rPr kumimoji="1" lang="en-US" altLang="zh-CN" dirty="0"/>
              <a:t>Google</a:t>
            </a:r>
            <a:r>
              <a:rPr kumimoji="1" lang="zh-CN" altLang="en-US" dirty="0"/>
              <a:t>抓取本网站的网页</a:t>
            </a:r>
            <a:endParaRPr kumimoji="1" lang="en-US" altLang="zh-CN" dirty="0"/>
          </a:p>
          <a:p>
            <a:r>
              <a:rPr kumimoji="1" lang="en-US" altLang="zh-CN" dirty="0">
                <a:solidFill>
                  <a:srgbClr val="C00000"/>
                </a:solidFill>
              </a:rPr>
              <a:t>C</a:t>
            </a:r>
            <a:r>
              <a:rPr kumimoji="1" lang="zh-CN" altLang="en-US" dirty="0">
                <a:solidFill>
                  <a:srgbClr val="C00000"/>
                </a:solidFill>
              </a:rPr>
              <a:t>：禁止所有爬虫抓取本网站的网页</a:t>
            </a:r>
          </a:p>
        </p:txBody>
      </p:sp>
      <p:pic>
        <p:nvPicPr>
          <p:cNvPr id="10" name="图片 9">
            <a:extLst>
              <a:ext uri="{FF2B5EF4-FFF2-40B4-BE49-F238E27FC236}">
                <a16:creationId xmlns:a16="http://schemas.microsoft.com/office/drawing/2014/main" id="{BF9F4AFC-3123-4747-8BDD-B8221C162DB9}"/>
              </a:ext>
            </a:extLst>
          </p:cNvPr>
          <p:cNvPicPr>
            <a:picLocks noChangeAspect="1"/>
          </p:cNvPicPr>
          <p:nvPr/>
        </p:nvPicPr>
        <p:blipFill>
          <a:blip r:embed="rId4"/>
          <a:stretch>
            <a:fillRect/>
          </a:stretch>
        </p:blipFill>
        <p:spPr>
          <a:xfrm>
            <a:off x="4811506" y="1151642"/>
            <a:ext cx="3916392" cy="418963"/>
          </a:xfrm>
          <a:prstGeom prst="rect">
            <a:avLst/>
          </a:prstGeom>
        </p:spPr>
      </p:pic>
      <p:sp>
        <p:nvSpPr>
          <p:cNvPr id="11" name="文本框 10">
            <a:extLst>
              <a:ext uri="{FF2B5EF4-FFF2-40B4-BE49-F238E27FC236}">
                <a16:creationId xmlns:a16="http://schemas.microsoft.com/office/drawing/2014/main" id="{0A75D9F8-18F6-C346-8961-B8A14815E9FF}"/>
              </a:ext>
            </a:extLst>
          </p:cNvPr>
          <p:cNvSpPr txBox="1"/>
          <p:nvPr/>
        </p:nvSpPr>
        <p:spPr>
          <a:xfrm>
            <a:off x="4811506" y="1570605"/>
            <a:ext cx="3772186" cy="646331"/>
          </a:xfrm>
          <a:prstGeom prst="rect">
            <a:avLst/>
          </a:prstGeom>
          <a:noFill/>
        </p:spPr>
        <p:txBody>
          <a:bodyPr wrap="none" rtlCol="0">
            <a:spAutoFit/>
          </a:bodyPr>
          <a:lstStyle/>
          <a:p>
            <a:r>
              <a:rPr kumimoji="1" lang="en-US" altLang="zh-CN" dirty="0"/>
              <a:t>A</a:t>
            </a:r>
            <a:r>
              <a:rPr kumimoji="1" lang="zh-CN" altLang="en-US" dirty="0"/>
              <a:t>：允许所有爬虫抓取本网站的网页</a:t>
            </a:r>
            <a:endParaRPr kumimoji="1" lang="en-US" altLang="zh-CN" dirty="0"/>
          </a:p>
          <a:p>
            <a:r>
              <a:rPr kumimoji="1" lang="en-US" altLang="zh-CN" dirty="0">
                <a:solidFill>
                  <a:srgbClr val="C00000"/>
                </a:solidFill>
              </a:rPr>
              <a:t>B</a:t>
            </a:r>
            <a:r>
              <a:rPr kumimoji="1" lang="zh-CN" altLang="en-US" dirty="0">
                <a:solidFill>
                  <a:srgbClr val="C00000"/>
                </a:solidFill>
              </a:rPr>
              <a:t>：禁止所有爬虫抓取本网站的网页</a:t>
            </a:r>
          </a:p>
        </p:txBody>
      </p:sp>
      <p:sp>
        <p:nvSpPr>
          <p:cNvPr id="12" name="矩形 11">
            <a:extLst>
              <a:ext uri="{FF2B5EF4-FFF2-40B4-BE49-F238E27FC236}">
                <a16:creationId xmlns:a16="http://schemas.microsoft.com/office/drawing/2014/main" id="{F62B19E5-44B3-4748-96B4-A8E3E0DCF88A}"/>
              </a:ext>
            </a:extLst>
          </p:cNvPr>
          <p:cNvSpPr/>
          <p:nvPr/>
        </p:nvSpPr>
        <p:spPr>
          <a:xfrm>
            <a:off x="389441" y="4001044"/>
            <a:ext cx="4122795" cy="369332"/>
          </a:xfrm>
          <a:prstGeom prst="rect">
            <a:avLst/>
          </a:prstGeom>
          <a:solidFill>
            <a:schemeClr val="accent3">
              <a:lumMod val="20000"/>
              <a:lumOff val="80000"/>
            </a:schemeClr>
          </a:solidFill>
          <a:ln>
            <a:solidFill>
              <a:srgbClr val="C00000"/>
            </a:solidFill>
          </a:ln>
        </p:spPr>
        <p:txBody>
          <a:bodyPr wrap="none">
            <a:spAutoFit/>
          </a:bodyPr>
          <a:lstStyle/>
          <a:p>
            <a:r>
              <a:rPr lang="en" altLang="zh-CN" dirty="0">
                <a:hlinkClick r:id="rId5"/>
              </a:rPr>
              <a:t>https://www.robotstxt.org/robotstxt.html</a:t>
            </a:r>
            <a:endParaRPr lang="zh-CN" altLang="en-US" dirty="0"/>
          </a:p>
        </p:txBody>
      </p:sp>
      <p:sp>
        <p:nvSpPr>
          <p:cNvPr id="6" name="矩形: 圆角 5">
            <a:extLst>
              <a:ext uri="{FF2B5EF4-FFF2-40B4-BE49-F238E27FC236}">
                <a16:creationId xmlns:a16="http://schemas.microsoft.com/office/drawing/2014/main" id="{EB1DBEC6-7A95-4C4A-98AF-B745CB1337B7}"/>
              </a:ext>
            </a:extLst>
          </p:cNvPr>
          <p:cNvSpPr/>
          <p:nvPr/>
        </p:nvSpPr>
        <p:spPr>
          <a:xfrm>
            <a:off x="348343" y="2216936"/>
            <a:ext cx="1948543" cy="2686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31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67FF8941-6185-6E4B-9217-C8317875E2D4}"/>
              </a:ext>
            </a:extLst>
          </p:cNvPr>
          <p:cNvPicPr>
            <a:picLocks noChangeAspect="1"/>
          </p:cNvPicPr>
          <p:nvPr/>
        </p:nvPicPr>
        <p:blipFill>
          <a:blip r:embed="rId2"/>
          <a:stretch>
            <a:fillRect/>
          </a:stretch>
        </p:blipFill>
        <p:spPr>
          <a:xfrm>
            <a:off x="373860" y="1317539"/>
            <a:ext cx="4213654" cy="2205105"/>
          </a:xfrm>
          <a:prstGeom prst="rect">
            <a:avLst/>
          </a:prstGeom>
        </p:spPr>
      </p:pic>
      <p:sp>
        <p:nvSpPr>
          <p:cNvPr id="5" name="文本框 4">
            <a:extLst>
              <a:ext uri="{FF2B5EF4-FFF2-40B4-BE49-F238E27FC236}">
                <a16:creationId xmlns:a16="http://schemas.microsoft.com/office/drawing/2014/main" id="{DBC05F2E-15DE-2F4F-8F10-018679FDB4EA}"/>
              </a:ext>
            </a:extLst>
          </p:cNvPr>
          <p:cNvSpPr txBox="1"/>
          <p:nvPr/>
        </p:nvSpPr>
        <p:spPr>
          <a:xfrm>
            <a:off x="929596" y="3691588"/>
            <a:ext cx="2119170" cy="369332"/>
          </a:xfrm>
          <a:prstGeom prst="rect">
            <a:avLst/>
          </a:prstGeom>
          <a:noFill/>
        </p:spPr>
        <p:txBody>
          <a:bodyPr wrap="none" rtlCol="0">
            <a:spAutoFit/>
          </a:bodyPr>
          <a:lstStyle/>
          <a:p>
            <a:r>
              <a:rPr kumimoji="1" lang="en-US" altLang="zh-CN" dirty="0"/>
              <a:t>Robots</a:t>
            </a:r>
            <a:r>
              <a:rPr kumimoji="1" lang="zh-CN" altLang="en-US" dirty="0"/>
              <a:t> </a:t>
            </a:r>
            <a:r>
              <a:rPr kumimoji="1" lang="en-US" altLang="zh-CN" dirty="0"/>
              <a:t>META</a:t>
            </a:r>
            <a:r>
              <a:rPr kumimoji="1" lang="zh-CN" altLang="en-US" dirty="0"/>
              <a:t>的说明</a:t>
            </a:r>
          </a:p>
        </p:txBody>
      </p:sp>
      <p:sp>
        <p:nvSpPr>
          <p:cNvPr id="6" name="矩形 5">
            <a:extLst>
              <a:ext uri="{FF2B5EF4-FFF2-40B4-BE49-F238E27FC236}">
                <a16:creationId xmlns:a16="http://schemas.microsoft.com/office/drawing/2014/main" id="{B05993E8-52B0-C546-82FE-B0A4C997F528}"/>
              </a:ext>
            </a:extLst>
          </p:cNvPr>
          <p:cNvSpPr/>
          <p:nvPr/>
        </p:nvSpPr>
        <p:spPr>
          <a:xfrm>
            <a:off x="5073666" y="1399994"/>
            <a:ext cx="3595816" cy="646331"/>
          </a:xfrm>
          <a:prstGeom prst="rect">
            <a:avLst/>
          </a:prstGeom>
        </p:spPr>
        <p:txBody>
          <a:bodyPr wrap="square">
            <a:spAutoFit/>
          </a:bodyPr>
          <a:lstStyle/>
          <a:p>
            <a:r>
              <a:rPr lang="en" altLang="zh-CN" b="1" dirty="0"/>
              <a:t>&lt;META NAME="ROBOTS" CONTENT="</a:t>
            </a:r>
            <a:r>
              <a:rPr lang="en" altLang="zh-CN" b="1" dirty="0">
                <a:solidFill>
                  <a:srgbClr val="C00000"/>
                </a:solidFill>
              </a:rPr>
              <a:t>INDEX, NOFOLLOW</a:t>
            </a:r>
            <a:r>
              <a:rPr lang="en" altLang="zh-CN" b="1" dirty="0"/>
              <a:t>"&gt;</a:t>
            </a:r>
            <a:endParaRPr lang="zh-CN" altLang="en-US" dirty="0"/>
          </a:p>
        </p:txBody>
      </p:sp>
      <p:sp>
        <p:nvSpPr>
          <p:cNvPr id="7" name="文本框 6">
            <a:extLst>
              <a:ext uri="{FF2B5EF4-FFF2-40B4-BE49-F238E27FC236}">
                <a16:creationId xmlns:a16="http://schemas.microsoft.com/office/drawing/2014/main" id="{3411E00C-A537-8A47-805F-84E5A1ED2EE5}"/>
              </a:ext>
            </a:extLst>
          </p:cNvPr>
          <p:cNvSpPr txBox="1"/>
          <p:nvPr/>
        </p:nvSpPr>
        <p:spPr>
          <a:xfrm>
            <a:off x="4985481" y="2180111"/>
            <a:ext cx="3910542" cy="1200329"/>
          </a:xfrm>
          <a:prstGeom prst="rect">
            <a:avLst/>
          </a:prstGeom>
          <a:noFill/>
        </p:spPr>
        <p:txBody>
          <a:bodyPr wrap="square" rtlCol="0">
            <a:spAutoFit/>
          </a:bodyPr>
          <a:lstStyle/>
          <a:p>
            <a:r>
              <a:rPr kumimoji="1" lang="en-US" altLang="zh-CN" dirty="0"/>
              <a:t>A</a:t>
            </a:r>
            <a:r>
              <a:rPr kumimoji="1" lang="zh-CN" altLang="en-US" dirty="0"/>
              <a:t>：允许抓本网页，禁止抓取不属于本网站的网页</a:t>
            </a:r>
            <a:endParaRPr kumimoji="1" lang="en-US" altLang="zh-CN" dirty="0"/>
          </a:p>
          <a:p>
            <a:r>
              <a:rPr kumimoji="1" lang="en-US" altLang="zh-CN" dirty="0"/>
              <a:t>B</a:t>
            </a:r>
            <a:r>
              <a:rPr kumimoji="1" lang="zh-CN" altLang="en-US" dirty="0"/>
              <a:t>：允许抓本网页，禁止抓取本网页所链接的网页</a:t>
            </a:r>
            <a:endParaRPr kumimoji="1" lang="en-US" altLang="zh-CN" dirty="0"/>
          </a:p>
        </p:txBody>
      </p:sp>
      <p:sp>
        <p:nvSpPr>
          <p:cNvPr id="8" name="矩形 7">
            <a:extLst>
              <a:ext uri="{FF2B5EF4-FFF2-40B4-BE49-F238E27FC236}">
                <a16:creationId xmlns:a16="http://schemas.microsoft.com/office/drawing/2014/main" id="{F42772EE-0412-1043-BD47-39E5512C42CD}"/>
              </a:ext>
            </a:extLst>
          </p:cNvPr>
          <p:cNvSpPr/>
          <p:nvPr/>
        </p:nvSpPr>
        <p:spPr>
          <a:xfrm>
            <a:off x="402660" y="4060920"/>
            <a:ext cx="3746025" cy="369332"/>
          </a:xfrm>
          <a:prstGeom prst="rect">
            <a:avLst/>
          </a:prstGeom>
        </p:spPr>
        <p:txBody>
          <a:bodyPr wrap="none">
            <a:spAutoFit/>
          </a:bodyPr>
          <a:lstStyle/>
          <a:p>
            <a:r>
              <a:rPr lang="en" altLang="zh-CN" dirty="0">
                <a:hlinkClick r:id="rId3"/>
              </a:rPr>
              <a:t>https://www.robotstxt.org/meta.html</a:t>
            </a:r>
            <a:endParaRPr lang="zh-CN" altLang="en-US" dirty="0"/>
          </a:p>
        </p:txBody>
      </p:sp>
    </p:spTree>
    <p:extLst>
      <p:ext uri="{BB962C8B-B14F-4D97-AF65-F5344CB8AC3E}">
        <p14:creationId xmlns:p14="http://schemas.microsoft.com/office/powerpoint/2010/main" val="421236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67FF8941-6185-6E4B-9217-C8317875E2D4}"/>
              </a:ext>
            </a:extLst>
          </p:cNvPr>
          <p:cNvPicPr>
            <a:picLocks noChangeAspect="1"/>
          </p:cNvPicPr>
          <p:nvPr/>
        </p:nvPicPr>
        <p:blipFill>
          <a:blip r:embed="rId2"/>
          <a:stretch>
            <a:fillRect/>
          </a:stretch>
        </p:blipFill>
        <p:spPr>
          <a:xfrm>
            <a:off x="373860" y="1317539"/>
            <a:ext cx="4213654" cy="2205105"/>
          </a:xfrm>
          <a:prstGeom prst="rect">
            <a:avLst/>
          </a:prstGeom>
        </p:spPr>
      </p:pic>
      <p:sp>
        <p:nvSpPr>
          <p:cNvPr id="5" name="文本框 4">
            <a:extLst>
              <a:ext uri="{FF2B5EF4-FFF2-40B4-BE49-F238E27FC236}">
                <a16:creationId xmlns:a16="http://schemas.microsoft.com/office/drawing/2014/main" id="{DBC05F2E-15DE-2F4F-8F10-018679FDB4EA}"/>
              </a:ext>
            </a:extLst>
          </p:cNvPr>
          <p:cNvSpPr txBox="1"/>
          <p:nvPr/>
        </p:nvSpPr>
        <p:spPr>
          <a:xfrm>
            <a:off x="929596" y="3691588"/>
            <a:ext cx="2119170" cy="369332"/>
          </a:xfrm>
          <a:prstGeom prst="rect">
            <a:avLst/>
          </a:prstGeom>
          <a:noFill/>
        </p:spPr>
        <p:txBody>
          <a:bodyPr wrap="none" rtlCol="0">
            <a:spAutoFit/>
          </a:bodyPr>
          <a:lstStyle/>
          <a:p>
            <a:r>
              <a:rPr kumimoji="1" lang="en-US" altLang="zh-CN" dirty="0"/>
              <a:t>Robots</a:t>
            </a:r>
            <a:r>
              <a:rPr kumimoji="1" lang="zh-CN" altLang="en-US" dirty="0"/>
              <a:t> </a:t>
            </a:r>
            <a:r>
              <a:rPr kumimoji="1" lang="en-US" altLang="zh-CN" dirty="0"/>
              <a:t>META</a:t>
            </a:r>
            <a:r>
              <a:rPr kumimoji="1" lang="zh-CN" altLang="en-US" dirty="0"/>
              <a:t>的说明</a:t>
            </a:r>
          </a:p>
        </p:txBody>
      </p:sp>
      <p:sp>
        <p:nvSpPr>
          <p:cNvPr id="6" name="矩形 5">
            <a:extLst>
              <a:ext uri="{FF2B5EF4-FFF2-40B4-BE49-F238E27FC236}">
                <a16:creationId xmlns:a16="http://schemas.microsoft.com/office/drawing/2014/main" id="{B05993E8-52B0-C546-82FE-B0A4C997F528}"/>
              </a:ext>
            </a:extLst>
          </p:cNvPr>
          <p:cNvSpPr/>
          <p:nvPr/>
        </p:nvSpPr>
        <p:spPr>
          <a:xfrm>
            <a:off x="5073666" y="1399994"/>
            <a:ext cx="3595816" cy="646331"/>
          </a:xfrm>
          <a:prstGeom prst="rect">
            <a:avLst/>
          </a:prstGeom>
        </p:spPr>
        <p:txBody>
          <a:bodyPr wrap="square">
            <a:spAutoFit/>
          </a:bodyPr>
          <a:lstStyle/>
          <a:p>
            <a:r>
              <a:rPr lang="en" altLang="zh-CN" b="1" dirty="0"/>
              <a:t>&lt;META NAME="ROBOTS" CONTENT="</a:t>
            </a:r>
            <a:r>
              <a:rPr lang="en" altLang="zh-CN" b="1" dirty="0">
                <a:solidFill>
                  <a:srgbClr val="C00000"/>
                </a:solidFill>
              </a:rPr>
              <a:t>INDEX, NOFOLLOW</a:t>
            </a:r>
            <a:r>
              <a:rPr lang="en" altLang="zh-CN" b="1" dirty="0"/>
              <a:t>"&gt;</a:t>
            </a:r>
            <a:endParaRPr lang="zh-CN" altLang="en-US" dirty="0"/>
          </a:p>
        </p:txBody>
      </p:sp>
      <p:sp>
        <p:nvSpPr>
          <p:cNvPr id="7" name="文本框 6">
            <a:extLst>
              <a:ext uri="{FF2B5EF4-FFF2-40B4-BE49-F238E27FC236}">
                <a16:creationId xmlns:a16="http://schemas.microsoft.com/office/drawing/2014/main" id="{3411E00C-A537-8A47-805F-84E5A1ED2EE5}"/>
              </a:ext>
            </a:extLst>
          </p:cNvPr>
          <p:cNvSpPr txBox="1"/>
          <p:nvPr/>
        </p:nvSpPr>
        <p:spPr>
          <a:xfrm>
            <a:off x="4985481" y="2180111"/>
            <a:ext cx="3910542" cy="1200329"/>
          </a:xfrm>
          <a:prstGeom prst="rect">
            <a:avLst/>
          </a:prstGeom>
          <a:noFill/>
        </p:spPr>
        <p:txBody>
          <a:bodyPr wrap="square" rtlCol="0">
            <a:spAutoFit/>
          </a:bodyPr>
          <a:lstStyle/>
          <a:p>
            <a:r>
              <a:rPr kumimoji="1" lang="en-US" altLang="zh-CN" dirty="0"/>
              <a:t>A</a:t>
            </a:r>
            <a:r>
              <a:rPr kumimoji="1" lang="zh-CN" altLang="en-US" dirty="0"/>
              <a:t>：允许抓本网页，禁止抓取不属于本网站的网页</a:t>
            </a:r>
            <a:endParaRPr kumimoji="1" lang="en-US" altLang="zh-CN" dirty="0"/>
          </a:p>
          <a:p>
            <a:r>
              <a:rPr kumimoji="1" lang="en-US" altLang="zh-CN" dirty="0">
                <a:solidFill>
                  <a:srgbClr val="C00000"/>
                </a:solidFill>
              </a:rPr>
              <a:t>B</a:t>
            </a:r>
            <a:r>
              <a:rPr kumimoji="1" lang="zh-CN" altLang="en-US" dirty="0">
                <a:solidFill>
                  <a:srgbClr val="C00000"/>
                </a:solidFill>
              </a:rPr>
              <a:t>：允许抓本网页，禁止抓取本网页所链接的网页</a:t>
            </a:r>
            <a:endParaRPr kumimoji="1" lang="en-US" altLang="zh-CN" dirty="0">
              <a:solidFill>
                <a:srgbClr val="C00000"/>
              </a:solidFill>
            </a:endParaRPr>
          </a:p>
        </p:txBody>
      </p:sp>
      <p:sp>
        <p:nvSpPr>
          <p:cNvPr id="8" name="矩形 7">
            <a:extLst>
              <a:ext uri="{FF2B5EF4-FFF2-40B4-BE49-F238E27FC236}">
                <a16:creationId xmlns:a16="http://schemas.microsoft.com/office/drawing/2014/main" id="{F42772EE-0412-1043-BD47-39E5512C42CD}"/>
              </a:ext>
            </a:extLst>
          </p:cNvPr>
          <p:cNvSpPr/>
          <p:nvPr/>
        </p:nvSpPr>
        <p:spPr>
          <a:xfrm>
            <a:off x="402660" y="4060920"/>
            <a:ext cx="3746025" cy="369332"/>
          </a:xfrm>
          <a:prstGeom prst="rect">
            <a:avLst/>
          </a:prstGeom>
        </p:spPr>
        <p:txBody>
          <a:bodyPr wrap="none">
            <a:spAutoFit/>
          </a:bodyPr>
          <a:lstStyle/>
          <a:p>
            <a:r>
              <a:rPr lang="en" altLang="zh-CN" dirty="0">
                <a:hlinkClick r:id="rId3"/>
              </a:rPr>
              <a:t>https://www.robotstxt.org/meta.html</a:t>
            </a:r>
            <a:endParaRPr lang="zh-CN" altLang="en-US" dirty="0"/>
          </a:p>
        </p:txBody>
      </p:sp>
    </p:spTree>
    <p:extLst>
      <p:ext uri="{BB962C8B-B14F-4D97-AF65-F5344CB8AC3E}">
        <p14:creationId xmlns:p14="http://schemas.microsoft.com/office/powerpoint/2010/main" val="103075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恶意爬虫的危害</a:t>
            </a:r>
            <a:endParaRPr kumimoji="1" lang="en-US" altLang="zh-CN" dirty="0"/>
          </a:p>
          <a:p>
            <a:r>
              <a:rPr lang="zh-CN" altLang="en-US" dirty="0"/>
              <a:t>纵容恶意爬虫的危害</a:t>
            </a:r>
            <a:endParaRPr lang="en-US" altLang="zh-CN" dirty="0"/>
          </a:p>
          <a:p>
            <a:pPr lvl="1"/>
            <a:r>
              <a:rPr lang="zh-CN" altLang="en-US" dirty="0"/>
              <a:t>网站额外</a:t>
            </a:r>
            <a:r>
              <a:rPr lang="zh-CN" altLang="en-US" dirty="0">
                <a:solidFill>
                  <a:srgbClr val="C00000"/>
                </a:solidFill>
              </a:rPr>
              <a:t>带宽</a:t>
            </a:r>
            <a:r>
              <a:rPr lang="zh-CN" altLang="en-US" dirty="0"/>
              <a:t>负担</a:t>
            </a:r>
            <a:endParaRPr kumimoji="1" lang="zh-CN" altLang="en-US" dirty="0"/>
          </a:p>
          <a:p>
            <a:pPr lvl="1"/>
            <a:r>
              <a:rPr lang="zh-CN" altLang="en-US" dirty="0">
                <a:solidFill>
                  <a:srgbClr val="C00000"/>
                </a:solidFill>
              </a:rPr>
              <a:t>核心文本</a:t>
            </a:r>
            <a:r>
              <a:rPr lang="zh-CN" altLang="en-US" dirty="0"/>
              <a:t>被爬取</a:t>
            </a:r>
            <a:endParaRPr lang="en-US" altLang="zh-CN" dirty="0"/>
          </a:p>
          <a:p>
            <a:pPr lvl="2"/>
            <a:r>
              <a:rPr lang="zh-CN" altLang="en-US" dirty="0"/>
              <a:t>核心内容被大批量复制，很大程度上会影响网站在用户心目中的价值</a:t>
            </a:r>
            <a:endParaRPr lang="en-US" altLang="zh-CN" dirty="0"/>
          </a:p>
          <a:p>
            <a:pPr lvl="1"/>
            <a:r>
              <a:rPr lang="zh-CN" altLang="en-US" dirty="0">
                <a:solidFill>
                  <a:srgbClr val="C00000"/>
                </a:solidFill>
              </a:rPr>
              <a:t>注册用户</a:t>
            </a:r>
            <a:r>
              <a:rPr lang="zh-CN" altLang="en-US" dirty="0"/>
              <a:t>被扫描，</a:t>
            </a:r>
            <a:endParaRPr lang="en-US" altLang="zh-CN" dirty="0"/>
          </a:p>
          <a:p>
            <a:pPr lvl="2"/>
            <a:r>
              <a:rPr lang="zh-CN" altLang="en-US" dirty="0"/>
              <a:t>如：在给定一批手机号后可以在短时内验证这批号码是否为某一网站的注册用户</a:t>
            </a:r>
          </a:p>
          <a:p>
            <a:pPr lvl="1"/>
            <a:r>
              <a:rPr lang="zh-CN" altLang="en-US" dirty="0">
                <a:solidFill>
                  <a:srgbClr val="C00000"/>
                </a:solidFill>
              </a:rPr>
              <a:t>点击欺诈</a:t>
            </a:r>
            <a:endParaRPr lang="en-US" altLang="zh-CN" dirty="0">
              <a:solidFill>
                <a:srgbClr val="C00000"/>
              </a:solidFill>
            </a:endParaRPr>
          </a:p>
          <a:p>
            <a:pPr lvl="2"/>
            <a:r>
              <a:rPr lang="zh-CN" altLang="en-US" dirty="0"/>
              <a:t>访问量无原因的忽高忽高不利于掌握广告投放效果</a:t>
            </a:r>
            <a:endParaRPr lang="en-US" altLang="zh-CN" dirty="0"/>
          </a:p>
          <a:p>
            <a:endParaRPr kumimoji="1" lang="en-US" altLang="zh-CN" dirty="0"/>
          </a:p>
        </p:txBody>
      </p:sp>
      <p:sp>
        <p:nvSpPr>
          <p:cNvPr id="4" name="内容占位符 3">
            <a:extLst>
              <a:ext uri="{FF2B5EF4-FFF2-40B4-BE49-F238E27FC236}">
                <a16:creationId xmlns:a16="http://schemas.microsoft.com/office/drawing/2014/main" id="{F7888FB5-F824-8A49-88E0-8DD0B302E650}"/>
              </a:ext>
            </a:extLst>
          </p:cNvPr>
          <p:cNvSpPr txBox="1">
            <a:spLocks/>
          </p:cNvSpPr>
          <p:nvPr/>
        </p:nvSpPr>
        <p:spPr>
          <a:xfrm>
            <a:off x="1324232" y="4131786"/>
            <a:ext cx="6495536" cy="738664"/>
          </a:xfrm>
          <a:prstGeom prst="rect">
            <a:avLst/>
          </a:prstGeom>
          <a:solidFill>
            <a:schemeClr val="accent3">
              <a:lumMod val="20000"/>
              <a:lumOff val="80000"/>
            </a:schemeClr>
          </a:solidFill>
          <a:ln>
            <a:solidFill>
              <a:srgbClr val="C00000"/>
            </a:solidFill>
          </a:ln>
        </p:spPr>
        <p:txBody>
          <a:bodyPr vert="horz" wrap="square" lIns="91440" tIns="45720" rIns="91440" bIns="45720" rtlCol="0">
            <a:spAutoFit/>
          </a:bodyPr>
          <a:lstStyle>
            <a:lvl1pPr marL="342900" indent="-342900" algn="l" defTabSz="914400" rtl="0" eaLnBrk="1" latinLnBrk="0" hangingPunct="1">
              <a:lnSpc>
                <a:spcPct val="100000"/>
              </a:lnSpc>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00000"/>
              </a:lnSpc>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solidFill>
                  <a:srgbClr val="4D4D4D"/>
                </a:solidFill>
                <a:latin typeface="Microsoft YaHei" panose="020B0503020204020204" pitchFamily="34" charset="-122"/>
                <a:ea typeface="Microsoft YaHei" panose="020B0503020204020204" pitchFamily="34" charset="-122"/>
              </a:rPr>
              <a:t>根据 </a:t>
            </a:r>
            <a:r>
              <a:rPr lang="en" altLang="zh-CN" sz="1400" dirty="0">
                <a:solidFill>
                  <a:srgbClr val="4D4D4D"/>
                </a:solidFill>
                <a:latin typeface="Microsoft YaHei" panose="020B0503020204020204" pitchFamily="34" charset="-122"/>
                <a:ea typeface="Microsoft YaHei" panose="020B0503020204020204" pitchFamily="34" charset="-122"/>
              </a:rPr>
              <a:t>Aberdeen Group </a:t>
            </a:r>
            <a:r>
              <a:rPr lang="zh-CN" altLang="en-US" sz="1400" dirty="0">
                <a:solidFill>
                  <a:srgbClr val="4D4D4D"/>
                </a:solidFill>
                <a:latin typeface="Microsoft YaHei" panose="020B0503020204020204" pitchFamily="34" charset="-122"/>
                <a:ea typeface="Microsoft YaHei" panose="020B0503020204020204" pitchFamily="34" charset="-122"/>
              </a:rPr>
              <a:t>发布的以北美几百家公司数据为样本的爬虫调查报告显示，</a:t>
            </a:r>
            <a:r>
              <a:rPr lang="en-US" altLang="zh-CN" sz="1400" dirty="0">
                <a:solidFill>
                  <a:srgbClr val="4D4D4D"/>
                </a:solidFill>
                <a:latin typeface="Microsoft YaHei" panose="020B0503020204020204" pitchFamily="34" charset="-122"/>
                <a:ea typeface="Microsoft YaHei" panose="020B0503020204020204" pitchFamily="34" charset="-122"/>
              </a:rPr>
              <a:t>2015 </a:t>
            </a:r>
            <a:r>
              <a:rPr lang="zh-CN" altLang="en-US" sz="1400" dirty="0">
                <a:solidFill>
                  <a:srgbClr val="4D4D4D"/>
                </a:solidFill>
                <a:latin typeface="Microsoft YaHei" panose="020B0503020204020204" pitchFamily="34" charset="-122"/>
                <a:ea typeface="Microsoft YaHei" panose="020B0503020204020204" pitchFamily="34" charset="-122"/>
              </a:rPr>
              <a:t>年网站流量中的</a:t>
            </a:r>
            <a:r>
              <a:rPr lang="zh-CN" altLang="en-US" sz="1400" dirty="0">
                <a:solidFill>
                  <a:srgbClr val="C00000"/>
                </a:solidFill>
                <a:latin typeface="Microsoft YaHei" panose="020B0503020204020204" pitchFamily="34" charset="-122"/>
                <a:ea typeface="Microsoft YaHei" panose="020B0503020204020204" pitchFamily="34" charset="-122"/>
              </a:rPr>
              <a:t>真人访问仅为总流量的 </a:t>
            </a:r>
            <a:r>
              <a:rPr lang="en-US" altLang="zh-CN" sz="1400" dirty="0">
                <a:solidFill>
                  <a:srgbClr val="C00000"/>
                </a:solidFill>
                <a:latin typeface="Microsoft YaHei" panose="020B0503020204020204" pitchFamily="34" charset="-122"/>
                <a:ea typeface="Microsoft YaHei" panose="020B0503020204020204" pitchFamily="34" charset="-122"/>
              </a:rPr>
              <a:t>54.4% </a:t>
            </a:r>
            <a:r>
              <a:rPr lang="zh-CN" altLang="en-US" sz="1400" dirty="0">
                <a:solidFill>
                  <a:srgbClr val="4D4D4D"/>
                </a:solidFill>
                <a:latin typeface="Microsoft YaHei" panose="020B0503020204020204" pitchFamily="34" charset="-122"/>
                <a:ea typeface="Microsoft YaHei" panose="020B0503020204020204" pitchFamily="34" charset="-122"/>
              </a:rPr>
              <a:t>，剩余的流量由 </a:t>
            </a:r>
            <a:r>
              <a:rPr lang="en-US" altLang="zh-CN" sz="1400" dirty="0">
                <a:solidFill>
                  <a:srgbClr val="4D4D4D"/>
                </a:solidFill>
                <a:latin typeface="Microsoft YaHei" panose="020B0503020204020204" pitchFamily="34" charset="-122"/>
                <a:ea typeface="Microsoft YaHei" panose="020B0503020204020204" pitchFamily="34" charset="-122"/>
              </a:rPr>
              <a:t>27% </a:t>
            </a:r>
            <a:r>
              <a:rPr lang="zh-CN" altLang="en-US" sz="1400" dirty="0">
                <a:solidFill>
                  <a:srgbClr val="4D4D4D"/>
                </a:solidFill>
                <a:latin typeface="Microsoft YaHei" panose="020B0503020204020204" pitchFamily="34" charset="-122"/>
                <a:ea typeface="Microsoft YaHei" panose="020B0503020204020204" pitchFamily="34" charset="-122"/>
              </a:rPr>
              <a:t>的好爬虫和 </a:t>
            </a:r>
            <a:r>
              <a:rPr lang="en-US" altLang="zh-CN" sz="1400" b="1" dirty="0">
                <a:solidFill>
                  <a:srgbClr val="C00000"/>
                </a:solidFill>
                <a:latin typeface="Microsoft YaHei" panose="020B0503020204020204" pitchFamily="34" charset="-122"/>
                <a:ea typeface="Microsoft YaHei" panose="020B0503020204020204" pitchFamily="34" charset="-122"/>
              </a:rPr>
              <a:t>18.6% </a:t>
            </a:r>
            <a:r>
              <a:rPr lang="zh-CN" altLang="en-US" sz="1400" b="1" dirty="0">
                <a:solidFill>
                  <a:srgbClr val="C00000"/>
                </a:solidFill>
                <a:latin typeface="Microsoft YaHei" panose="020B0503020204020204" pitchFamily="34" charset="-122"/>
                <a:ea typeface="Microsoft YaHei" panose="020B0503020204020204" pitchFamily="34" charset="-122"/>
              </a:rPr>
              <a:t>的恶意爬虫构成</a:t>
            </a:r>
            <a:endParaRPr lang="zh-CN" altLang="en-US" sz="1400" dirty="0"/>
          </a:p>
        </p:txBody>
      </p:sp>
    </p:spTree>
    <p:extLst>
      <p:ext uri="{BB962C8B-B14F-4D97-AF65-F5344CB8AC3E}">
        <p14:creationId xmlns:p14="http://schemas.microsoft.com/office/powerpoint/2010/main" val="3271101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4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网页解析：浏览器显示内容与</a:t>
            </a:r>
            <a:r>
              <a:rPr kumimoji="1" lang="en-US" altLang="zh-CN" dirty="0">
                <a:solidFill>
                  <a:srgbClr val="C00000"/>
                </a:solidFill>
              </a:rPr>
              <a:t>HTML</a:t>
            </a:r>
            <a:r>
              <a:rPr kumimoji="1" lang="zh-CN" altLang="en-US" dirty="0">
                <a:solidFill>
                  <a:srgbClr val="C00000"/>
                </a:solidFill>
              </a:rPr>
              <a:t>源代码</a:t>
            </a:r>
            <a:endParaRPr kumimoji="1" lang="en-US" altLang="zh-CN" dirty="0"/>
          </a:p>
        </p:txBody>
      </p:sp>
      <p:pic>
        <p:nvPicPr>
          <p:cNvPr id="6" name="图片 5">
            <a:extLst>
              <a:ext uri="{FF2B5EF4-FFF2-40B4-BE49-F238E27FC236}">
                <a16:creationId xmlns:a16="http://schemas.microsoft.com/office/drawing/2014/main" id="{0B2C5A94-C0C1-F147-AB17-AA37E410F829}"/>
              </a:ext>
            </a:extLst>
          </p:cNvPr>
          <p:cNvPicPr>
            <a:picLocks noChangeAspect="1"/>
          </p:cNvPicPr>
          <p:nvPr/>
        </p:nvPicPr>
        <p:blipFill>
          <a:blip r:embed="rId2"/>
          <a:stretch>
            <a:fillRect/>
          </a:stretch>
        </p:blipFill>
        <p:spPr>
          <a:xfrm>
            <a:off x="457200" y="1367272"/>
            <a:ext cx="4845377" cy="2010643"/>
          </a:xfrm>
          <a:prstGeom prst="rect">
            <a:avLst/>
          </a:prstGeom>
          <a:ln>
            <a:solidFill>
              <a:srgbClr val="C00000"/>
            </a:solidFill>
          </a:ln>
        </p:spPr>
      </p:pic>
      <p:pic>
        <p:nvPicPr>
          <p:cNvPr id="7" name="图片 6">
            <a:extLst>
              <a:ext uri="{FF2B5EF4-FFF2-40B4-BE49-F238E27FC236}">
                <a16:creationId xmlns:a16="http://schemas.microsoft.com/office/drawing/2014/main" id="{9BEB795D-5D7F-7F41-8698-1617B55DC117}"/>
              </a:ext>
            </a:extLst>
          </p:cNvPr>
          <p:cNvPicPr>
            <a:picLocks noChangeAspect="1"/>
          </p:cNvPicPr>
          <p:nvPr/>
        </p:nvPicPr>
        <p:blipFill>
          <a:blip r:embed="rId3"/>
          <a:stretch>
            <a:fillRect/>
          </a:stretch>
        </p:blipFill>
        <p:spPr>
          <a:xfrm>
            <a:off x="3092110" y="2328143"/>
            <a:ext cx="5708990" cy="2428007"/>
          </a:xfrm>
          <a:prstGeom prst="rect">
            <a:avLst/>
          </a:prstGeom>
          <a:ln>
            <a:solidFill>
              <a:srgbClr val="C00000"/>
            </a:solidFill>
          </a:ln>
        </p:spPr>
      </p:pic>
      <p:sp>
        <p:nvSpPr>
          <p:cNvPr id="8" name="矩形 7">
            <a:extLst>
              <a:ext uri="{FF2B5EF4-FFF2-40B4-BE49-F238E27FC236}">
                <a16:creationId xmlns:a16="http://schemas.microsoft.com/office/drawing/2014/main" id="{AD3E6C05-A23E-40AD-A468-D8FFD432C089}"/>
              </a:ext>
            </a:extLst>
          </p:cNvPr>
          <p:cNvSpPr/>
          <p:nvPr/>
        </p:nvSpPr>
        <p:spPr>
          <a:xfrm>
            <a:off x="5473845" y="1493466"/>
            <a:ext cx="2488182" cy="369332"/>
          </a:xfrm>
          <a:prstGeom prst="rect">
            <a:avLst/>
          </a:prstGeom>
        </p:spPr>
        <p:txBody>
          <a:bodyPr wrap="none">
            <a:spAutoFit/>
          </a:bodyPr>
          <a:lstStyle/>
          <a:p>
            <a:r>
              <a:rPr kumimoji="1" lang="zh-CN" altLang="en-US" dirty="0"/>
              <a:t>右键</a:t>
            </a:r>
            <a:r>
              <a:rPr kumimoji="1" lang="en-US" altLang="zh-CN" dirty="0">
                <a:sym typeface="Wingdings" panose="05000000000000000000" pitchFamily="2" charset="2"/>
              </a:rPr>
              <a:t></a:t>
            </a:r>
            <a:r>
              <a:rPr kumimoji="1" lang="zh-CN" altLang="en-US" dirty="0">
                <a:sym typeface="Wingdings" panose="05000000000000000000" pitchFamily="2" charset="2"/>
              </a:rPr>
              <a:t>查看网页源代码</a:t>
            </a:r>
            <a:endParaRPr lang="zh-CN" altLang="en-US" dirty="0"/>
          </a:p>
        </p:txBody>
      </p:sp>
    </p:spTree>
    <p:extLst>
      <p:ext uri="{BB962C8B-B14F-4D97-AF65-F5344CB8AC3E}">
        <p14:creationId xmlns:p14="http://schemas.microsoft.com/office/powerpoint/2010/main" val="4374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a:t>
            </a:r>
            <a:r>
              <a:rPr kumimoji="1" lang="en-US" altLang="zh-CN" dirty="0"/>
              <a:t>HTML</a:t>
            </a:r>
            <a:r>
              <a:rPr kumimoji="1" lang="zh-CN" altLang="en-US" dirty="0"/>
              <a:t>网页结构</a:t>
            </a:r>
            <a:endParaRPr kumimoji="1" lang="en-US" altLang="zh-CN" dirty="0"/>
          </a:p>
          <a:p>
            <a:pPr lvl="1" algn="just">
              <a:lnSpc>
                <a:spcPct val="120000"/>
              </a:lnSpc>
            </a:pPr>
            <a:r>
              <a:rPr lang="en-US" altLang="zh-CN" sz="1600" b="1" dirty="0" err="1">
                <a:solidFill>
                  <a:srgbClr val="C00000"/>
                </a:solidFill>
              </a:rPr>
              <a:t>Doctype</a:t>
            </a:r>
            <a:r>
              <a:rPr lang="zh-CN" altLang="en-US" sz="1600" b="1" dirty="0">
                <a:solidFill>
                  <a:srgbClr val="C00000"/>
                </a:solidFill>
              </a:rPr>
              <a:t>：</a:t>
            </a:r>
            <a:r>
              <a:rPr lang="zh-CN" altLang="en-US" sz="1600" dirty="0"/>
              <a:t>文档类型说明，主要告诉浏览器所查看的文件类型</a:t>
            </a:r>
            <a:endParaRPr lang="en-US" altLang="zh-CN" sz="1600" dirty="0"/>
          </a:p>
          <a:p>
            <a:pPr lvl="1" algn="just">
              <a:lnSpc>
                <a:spcPct val="120000"/>
              </a:lnSpc>
            </a:pPr>
            <a:r>
              <a:rPr lang="en-US" altLang="zh-CN" sz="1600" b="1" dirty="0">
                <a:solidFill>
                  <a:srgbClr val="C00000"/>
                </a:solidFill>
              </a:rPr>
              <a:t>&lt;html&gt;</a:t>
            </a:r>
            <a:r>
              <a:rPr lang="zh-CN" altLang="en-US" sz="1600" b="1" dirty="0">
                <a:solidFill>
                  <a:srgbClr val="C00000"/>
                </a:solidFill>
              </a:rPr>
              <a:t>标签</a:t>
            </a:r>
            <a:r>
              <a:rPr kumimoji="1" lang="zh-CN" altLang="en-US" sz="1600" dirty="0"/>
              <a:t>：文档开始和结束，是</a:t>
            </a:r>
            <a:r>
              <a:rPr lang="zh-CN" altLang="en-US" sz="1600" dirty="0"/>
              <a:t>一个双标签，头尾呼应，包含</a:t>
            </a:r>
            <a:r>
              <a:rPr lang="en-US" altLang="zh-CN" sz="1600" dirty="0"/>
              <a:t>HTML</a:t>
            </a:r>
            <a:r>
              <a:rPr lang="zh-CN" altLang="en-US" sz="1600" dirty="0"/>
              <a:t>主体内容</a:t>
            </a:r>
            <a:endParaRPr lang="en-US" altLang="zh-CN" sz="1600" dirty="0"/>
          </a:p>
          <a:p>
            <a:pPr lvl="1" algn="just">
              <a:lnSpc>
                <a:spcPct val="120000"/>
              </a:lnSpc>
            </a:pPr>
            <a:r>
              <a:rPr lang="en-US" altLang="zh-CN" sz="1600" dirty="0">
                <a:solidFill>
                  <a:srgbClr val="C00000"/>
                </a:solidFill>
              </a:rPr>
              <a:t>&lt;</a:t>
            </a:r>
            <a:r>
              <a:rPr lang="en-US" altLang="zh-CN" sz="1600" b="1" dirty="0">
                <a:solidFill>
                  <a:srgbClr val="C00000"/>
                </a:solidFill>
              </a:rPr>
              <a:t>head&gt;</a:t>
            </a:r>
            <a:r>
              <a:rPr lang="zh-CN" altLang="en-US" sz="1600" b="1" dirty="0">
                <a:solidFill>
                  <a:srgbClr val="C00000"/>
                </a:solidFill>
              </a:rPr>
              <a:t>标签：</a:t>
            </a:r>
            <a:r>
              <a:rPr lang="zh-CN" altLang="en-US" sz="1600" dirty="0"/>
              <a:t>含元数据内容，元数据包括：</a:t>
            </a:r>
            <a:r>
              <a:rPr lang="en-US" altLang="zh-CN" sz="1600" dirty="0"/>
              <a:t>&lt;link&gt;</a:t>
            </a:r>
            <a:r>
              <a:rPr lang="zh-CN" altLang="en-US" sz="1600" dirty="0"/>
              <a:t>、</a:t>
            </a:r>
            <a:r>
              <a:rPr lang="en-US" altLang="zh-CN" sz="1600" dirty="0"/>
              <a:t>&lt;meta&gt;</a:t>
            </a:r>
            <a:r>
              <a:rPr lang="zh-CN" altLang="en-US" sz="1600" dirty="0"/>
              <a:t>、</a:t>
            </a:r>
            <a:r>
              <a:rPr lang="en-US" altLang="zh-CN" sz="1600" dirty="0"/>
              <a:t>&lt;</a:t>
            </a:r>
            <a:r>
              <a:rPr lang="en-US" altLang="zh-CN" sz="1600" dirty="0" err="1"/>
              <a:t>noscript</a:t>
            </a:r>
            <a:r>
              <a:rPr lang="en-US" altLang="zh-CN" sz="1600" dirty="0"/>
              <a:t>&gt;</a:t>
            </a:r>
            <a:r>
              <a:rPr lang="zh-CN" altLang="en-US" sz="1600" dirty="0"/>
              <a:t>、</a:t>
            </a:r>
            <a:r>
              <a:rPr lang="en-US" altLang="zh-CN" sz="1600" dirty="0"/>
              <a:t>&lt;script&gt;</a:t>
            </a:r>
            <a:r>
              <a:rPr lang="zh-CN" altLang="en-US" sz="1600" dirty="0"/>
              <a:t>、</a:t>
            </a:r>
            <a:r>
              <a:rPr lang="en-US" altLang="zh-CN" sz="1600" dirty="0"/>
              <a:t>&lt;style&gt;</a:t>
            </a:r>
            <a:r>
              <a:rPr lang="zh-CN" altLang="en-US" sz="1600" dirty="0"/>
              <a:t>、</a:t>
            </a:r>
            <a:r>
              <a:rPr lang="en-US" altLang="zh-CN" sz="1600" dirty="0"/>
              <a:t>&lt;title&gt;</a:t>
            </a:r>
            <a:r>
              <a:rPr lang="zh-CN" altLang="en-US" sz="1600" dirty="0"/>
              <a:t>，这些内容为浏览器提供信息</a:t>
            </a:r>
            <a:endParaRPr lang="en-US" altLang="zh-CN" sz="1600" dirty="0"/>
          </a:p>
          <a:p>
            <a:pPr lvl="2" algn="just">
              <a:lnSpc>
                <a:spcPct val="120000"/>
              </a:lnSpc>
            </a:pPr>
            <a:r>
              <a:rPr lang="en-US" altLang="zh-CN" sz="1400" dirty="0"/>
              <a:t>&lt;meta&gt;</a:t>
            </a:r>
            <a:r>
              <a:rPr lang="zh-CN" altLang="en-US" sz="1400" dirty="0"/>
              <a:t>：提供关于文档的信息</a:t>
            </a:r>
            <a:endParaRPr lang="en-US" altLang="zh-CN" sz="1400" dirty="0"/>
          </a:p>
          <a:p>
            <a:pPr lvl="2" algn="just">
              <a:lnSpc>
                <a:spcPct val="120000"/>
              </a:lnSpc>
            </a:pPr>
            <a:r>
              <a:rPr lang="en-US" altLang="zh-CN" sz="1400" b="1" dirty="0"/>
              <a:t>&lt;title&gt;:</a:t>
            </a:r>
            <a:r>
              <a:rPr lang="zh-CN" altLang="en-US" sz="1400" b="1" dirty="0"/>
              <a:t> </a:t>
            </a:r>
            <a:r>
              <a:rPr lang="zh-CN" altLang="en-US" sz="1400" dirty="0"/>
              <a:t>浏览器左上角的标题</a:t>
            </a:r>
            <a:endParaRPr lang="en-US" altLang="zh-CN" sz="1400" dirty="0"/>
          </a:p>
          <a:p>
            <a:pPr lvl="1" algn="just">
              <a:lnSpc>
                <a:spcPct val="120000"/>
              </a:lnSpc>
            </a:pPr>
            <a:r>
              <a:rPr lang="en-US" altLang="zh-CN" sz="1600" b="1" dirty="0">
                <a:solidFill>
                  <a:srgbClr val="C00000"/>
                </a:solidFill>
              </a:rPr>
              <a:t>&lt;body&gt;</a:t>
            </a:r>
            <a:r>
              <a:rPr lang="zh-CN" altLang="en-US" sz="1600" b="1" dirty="0">
                <a:solidFill>
                  <a:srgbClr val="C00000"/>
                </a:solidFill>
              </a:rPr>
              <a:t>标签：</a:t>
            </a:r>
            <a:r>
              <a:rPr lang="zh-CN" altLang="en-US" sz="1600" dirty="0"/>
              <a:t>文档内容</a:t>
            </a:r>
            <a:endParaRPr lang="en-US" altLang="zh-CN" sz="1600" dirty="0"/>
          </a:p>
          <a:p>
            <a:pPr lvl="1" algn="just">
              <a:lnSpc>
                <a:spcPct val="120000"/>
              </a:lnSpc>
            </a:pPr>
            <a:r>
              <a:rPr lang="en-US" altLang="zh-CN" sz="1600" b="1" dirty="0">
                <a:solidFill>
                  <a:srgbClr val="C00000"/>
                </a:solidFill>
              </a:rPr>
              <a:t>&lt;a&gt;</a:t>
            </a:r>
            <a:r>
              <a:rPr lang="zh-CN" altLang="en-US" sz="1600" b="1" dirty="0">
                <a:solidFill>
                  <a:srgbClr val="C00000"/>
                </a:solidFill>
              </a:rPr>
              <a:t>标签：</a:t>
            </a:r>
            <a:r>
              <a:rPr lang="zh-CN" altLang="en-US" sz="1600" dirty="0"/>
              <a:t>超链接</a:t>
            </a:r>
            <a:endParaRPr lang="en-US" altLang="zh-CN" sz="1600" b="1" dirty="0"/>
          </a:p>
          <a:p>
            <a:endParaRPr kumimoji="1" lang="en-US" altLang="zh-CN" dirty="0"/>
          </a:p>
        </p:txBody>
      </p:sp>
      <p:pic>
        <p:nvPicPr>
          <p:cNvPr id="4" name="图片 3">
            <a:extLst>
              <a:ext uri="{FF2B5EF4-FFF2-40B4-BE49-F238E27FC236}">
                <a16:creationId xmlns:a16="http://schemas.microsoft.com/office/drawing/2014/main" id="{B81A11A0-A2C4-CC4A-A0B9-B7488D2C4DBA}"/>
              </a:ext>
            </a:extLst>
          </p:cNvPr>
          <p:cNvPicPr>
            <a:picLocks noChangeAspect="1"/>
          </p:cNvPicPr>
          <p:nvPr/>
        </p:nvPicPr>
        <p:blipFill>
          <a:blip r:embed="rId2"/>
          <a:stretch>
            <a:fillRect/>
          </a:stretch>
        </p:blipFill>
        <p:spPr>
          <a:xfrm>
            <a:off x="4374564" y="2675190"/>
            <a:ext cx="3861963" cy="2080960"/>
          </a:xfrm>
          <a:prstGeom prst="rect">
            <a:avLst/>
          </a:prstGeom>
        </p:spPr>
      </p:pic>
    </p:spTree>
    <p:extLst>
      <p:ext uri="{BB962C8B-B14F-4D97-AF65-F5344CB8AC3E}">
        <p14:creationId xmlns:p14="http://schemas.microsoft.com/office/powerpoint/2010/main" val="60293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网页解析：文档内容的组成</a:t>
            </a:r>
            <a:endParaRPr kumimoji="1" lang="en-US" altLang="zh-CN" dirty="0"/>
          </a:p>
          <a:p>
            <a:pPr lvl="1"/>
            <a:r>
              <a:rPr kumimoji="1" lang="zh-CN" altLang="en-US" dirty="0"/>
              <a:t>当前</a:t>
            </a:r>
            <a:r>
              <a:rPr kumimoji="1" lang="en-US" altLang="zh-CN" dirty="0"/>
              <a:t>HTML</a:t>
            </a:r>
            <a:r>
              <a:rPr kumimoji="1" lang="zh-CN" altLang="en-US" dirty="0"/>
              <a:t>文件本身所携带的内容</a:t>
            </a:r>
            <a:endParaRPr kumimoji="1" lang="en-US" altLang="zh-CN" dirty="0"/>
          </a:p>
          <a:p>
            <a:pPr lvl="2"/>
            <a:r>
              <a:rPr kumimoji="1" lang="en-US" altLang="zh-CN" dirty="0"/>
              <a:t>URL</a:t>
            </a:r>
          </a:p>
          <a:p>
            <a:pPr lvl="2"/>
            <a:r>
              <a:rPr kumimoji="1" lang="en-US" altLang="zh-CN" dirty="0"/>
              <a:t>Title</a:t>
            </a:r>
          </a:p>
          <a:p>
            <a:pPr lvl="2"/>
            <a:r>
              <a:rPr kumimoji="1" lang="en-US" altLang="zh-CN" dirty="0"/>
              <a:t>Body</a:t>
            </a:r>
            <a:r>
              <a:rPr kumimoji="1" lang="zh-CN" altLang="en-US" dirty="0"/>
              <a:t>中的文本</a:t>
            </a:r>
            <a:endParaRPr kumimoji="1" lang="en-US" altLang="zh-CN" dirty="0"/>
          </a:p>
          <a:p>
            <a:pPr lvl="1"/>
            <a:r>
              <a:rPr kumimoji="1" lang="zh-CN" altLang="en-US" dirty="0">
                <a:solidFill>
                  <a:schemeClr val="bg1">
                    <a:lumMod val="50000"/>
                  </a:schemeClr>
                </a:solidFill>
              </a:rPr>
              <a:t>当前</a:t>
            </a:r>
            <a:r>
              <a:rPr kumimoji="1" lang="en-US" altLang="zh-CN" dirty="0">
                <a:solidFill>
                  <a:schemeClr val="bg1">
                    <a:lumMod val="50000"/>
                  </a:schemeClr>
                </a:solidFill>
              </a:rPr>
              <a:t>HTML</a:t>
            </a:r>
            <a:r>
              <a:rPr kumimoji="1" lang="zh-CN" altLang="en-US" dirty="0">
                <a:solidFill>
                  <a:schemeClr val="bg1">
                    <a:lumMod val="50000"/>
                  </a:schemeClr>
                </a:solidFill>
              </a:rPr>
              <a:t>文件之外的内容</a:t>
            </a:r>
            <a:endParaRPr kumimoji="1" lang="en-US" altLang="zh-CN" dirty="0">
              <a:solidFill>
                <a:schemeClr val="bg1">
                  <a:lumMod val="50000"/>
                </a:schemeClr>
              </a:solidFill>
            </a:endParaRPr>
          </a:p>
          <a:p>
            <a:pPr lvl="2"/>
            <a:r>
              <a:rPr kumimoji="1" lang="en-US" altLang="zh-CN" dirty="0">
                <a:solidFill>
                  <a:schemeClr val="bg1">
                    <a:lumMod val="50000"/>
                  </a:schemeClr>
                </a:solidFill>
              </a:rPr>
              <a:t>Anchor</a:t>
            </a:r>
            <a:r>
              <a:rPr kumimoji="1" lang="zh-CN" altLang="en-US" dirty="0">
                <a:solidFill>
                  <a:schemeClr val="bg1">
                    <a:lumMod val="50000"/>
                  </a:schemeClr>
                </a:solidFill>
              </a:rPr>
              <a:t>文本</a:t>
            </a:r>
            <a:endParaRPr kumimoji="1" lang="en-US" altLang="zh-CN" dirty="0">
              <a:solidFill>
                <a:schemeClr val="bg1">
                  <a:lumMod val="50000"/>
                </a:schemeClr>
              </a:solidFill>
            </a:endParaRPr>
          </a:p>
          <a:p>
            <a:pPr lvl="2"/>
            <a:r>
              <a:rPr kumimoji="1" lang="en-US" altLang="zh-CN" dirty="0">
                <a:solidFill>
                  <a:schemeClr val="bg1">
                    <a:lumMod val="50000"/>
                  </a:schemeClr>
                </a:solidFill>
              </a:rPr>
              <a:t>Query-click</a:t>
            </a:r>
            <a:r>
              <a:rPr kumimoji="1" lang="zh-CN" altLang="en-US" dirty="0">
                <a:solidFill>
                  <a:schemeClr val="bg1">
                    <a:lumMod val="50000"/>
                  </a:schemeClr>
                </a:solidFill>
              </a:rPr>
              <a:t>文本</a:t>
            </a:r>
            <a:endParaRPr kumimoji="1" lang="en-US" altLang="zh-CN" dirty="0">
              <a:solidFill>
                <a:schemeClr val="bg1">
                  <a:lumMod val="50000"/>
                </a:schemeClr>
              </a:solidFill>
            </a:endParaRPr>
          </a:p>
          <a:p>
            <a:pPr lvl="2"/>
            <a:r>
              <a:rPr kumimoji="1" lang="en-US" altLang="zh-CN" dirty="0">
                <a:solidFill>
                  <a:schemeClr val="bg1">
                    <a:lumMod val="50000"/>
                  </a:schemeClr>
                </a:solidFill>
              </a:rPr>
              <a:t>……</a:t>
            </a:r>
          </a:p>
          <a:p>
            <a:endParaRPr kumimoji="1" lang="en-US" altLang="zh-CN" dirty="0"/>
          </a:p>
        </p:txBody>
      </p:sp>
    </p:spTree>
    <p:extLst>
      <p:ext uri="{BB962C8B-B14F-4D97-AF65-F5344CB8AC3E}">
        <p14:creationId xmlns:p14="http://schemas.microsoft.com/office/powerpoint/2010/main" val="3487141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文本数据体量迅速增长</a:t>
            </a:r>
            <a:endParaRPr lang="en-US" dirty="0"/>
          </a:p>
        </p:txBody>
      </p:sp>
      <p:pic>
        <p:nvPicPr>
          <p:cNvPr id="4" name="图片 3">
            <a:extLst>
              <a:ext uri="{FF2B5EF4-FFF2-40B4-BE49-F238E27FC236}">
                <a16:creationId xmlns:a16="http://schemas.microsoft.com/office/drawing/2014/main" id="{BD0DD6B4-2598-BB43-8CA5-9C2D866B2681}"/>
              </a:ext>
            </a:extLst>
          </p:cNvPr>
          <p:cNvPicPr>
            <a:picLocks noChangeAspect="1"/>
          </p:cNvPicPr>
          <p:nvPr/>
        </p:nvPicPr>
        <p:blipFill>
          <a:blip r:embed="rId2"/>
          <a:stretch>
            <a:fillRect/>
          </a:stretch>
        </p:blipFill>
        <p:spPr>
          <a:xfrm>
            <a:off x="1543281" y="1588167"/>
            <a:ext cx="5750791" cy="3239613"/>
          </a:xfrm>
          <a:prstGeom prst="rect">
            <a:avLst/>
          </a:prstGeom>
        </p:spPr>
      </p:pic>
      <p:sp>
        <p:nvSpPr>
          <p:cNvPr id="5" name="椭圆 4">
            <a:extLst>
              <a:ext uri="{FF2B5EF4-FFF2-40B4-BE49-F238E27FC236}">
                <a16:creationId xmlns:a16="http://schemas.microsoft.com/office/drawing/2014/main" id="{B9F91340-6BDE-44C6-9225-9C3D33F191B8}"/>
              </a:ext>
            </a:extLst>
          </p:cNvPr>
          <p:cNvSpPr/>
          <p:nvPr/>
        </p:nvSpPr>
        <p:spPr>
          <a:xfrm>
            <a:off x="4572000" y="2228321"/>
            <a:ext cx="2358189" cy="12752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581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网页解析：文本抽取方法</a:t>
            </a:r>
            <a:r>
              <a:rPr kumimoji="1" lang="en-US" altLang="zh-CN" dirty="0"/>
              <a:t>——HTML</a:t>
            </a:r>
            <a:r>
              <a:rPr kumimoji="1" lang="zh-CN" altLang="en-US" dirty="0"/>
              <a:t> </a:t>
            </a:r>
            <a:r>
              <a:rPr kumimoji="1" lang="en-US" altLang="zh-CN" dirty="0"/>
              <a:t>DOM</a:t>
            </a:r>
            <a:r>
              <a:rPr kumimoji="1" lang="zh-CN" altLang="en-US" dirty="0"/>
              <a:t>树</a:t>
            </a:r>
            <a:endParaRPr kumimoji="1" lang="en-US" altLang="zh-CN" dirty="0"/>
          </a:p>
          <a:p>
            <a:r>
              <a:rPr lang="en-US" altLang="zh-CN" dirty="0"/>
              <a:t>DOM</a:t>
            </a:r>
            <a:r>
              <a:rPr lang="zh-CN" altLang="en-US" dirty="0"/>
              <a:t>：</a:t>
            </a:r>
            <a:r>
              <a:rPr lang="en-US" altLang="zh-CN" dirty="0"/>
              <a:t>W3C</a:t>
            </a:r>
            <a:r>
              <a:rPr lang="zh-CN" altLang="en-US" dirty="0"/>
              <a:t>文档对象模型</a:t>
            </a:r>
            <a:endParaRPr lang="en-US" altLang="zh-CN" dirty="0"/>
          </a:p>
          <a:p>
            <a:pPr lvl="1"/>
            <a:r>
              <a:rPr lang="en-US" altLang="zh-CN" dirty="0"/>
              <a:t>DOM</a:t>
            </a:r>
            <a:r>
              <a:rPr lang="zh-CN" altLang="en-US" dirty="0"/>
              <a:t>树定义了</a:t>
            </a:r>
            <a:r>
              <a:rPr lang="en-US" altLang="zh-CN" dirty="0"/>
              <a:t>HTML</a:t>
            </a:r>
            <a:r>
              <a:rPr lang="zh-CN" altLang="en-US" dirty="0"/>
              <a:t>（或</a:t>
            </a:r>
            <a:r>
              <a:rPr lang="en-US" altLang="zh-CN" dirty="0"/>
              <a:t>XML</a:t>
            </a:r>
            <a:r>
              <a:rPr lang="zh-CN" altLang="en-US" dirty="0"/>
              <a:t>）</a:t>
            </a:r>
            <a:r>
              <a:rPr lang="zh-CN" altLang="en-US" dirty="0">
                <a:solidFill>
                  <a:srgbClr val="C00000"/>
                </a:solidFill>
              </a:rPr>
              <a:t>的逻辑结构</a:t>
            </a:r>
            <a:endParaRPr lang="en-US" altLang="zh-CN" dirty="0">
              <a:solidFill>
                <a:srgbClr val="C00000"/>
              </a:solidFill>
            </a:endParaRPr>
          </a:p>
          <a:p>
            <a:pPr lvl="1"/>
            <a:r>
              <a:rPr lang="en-US" altLang="zh-CN" dirty="0"/>
              <a:t>DOM</a:t>
            </a:r>
            <a:r>
              <a:rPr lang="zh-CN" altLang="en-US" dirty="0"/>
              <a:t>中定义的方法</a:t>
            </a:r>
            <a:endParaRPr lang="en-US" altLang="zh-CN" dirty="0"/>
          </a:p>
          <a:p>
            <a:pPr lvl="2"/>
            <a:r>
              <a:rPr lang="zh-CN" altLang="en-US" dirty="0"/>
              <a:t>可以操作</a:t>
            </a:r>
            <a:r>
              <a:rPr lang="en-US" altLang="zh-CN" dirty="0"/>
              <a:t>html DOM</a:t>
            </a:r>
            <a:r>
              <a:rPr lang="zh-CN" altLang="en-US" dirty="0"/>
              <a:t>，包括抽取其包含的文本内容</a:t>
            </a:r>
            <a:endParaRPr kumimoji="1" lang="zh-CN" altLang="en-US" dirty="0"/>
          </a:p>
          <a:p>
            <a:pPr lvl="1"/>
            <a:endParaRPr kumimoji="1" lang="en-US" altLang="zh-CN" dirty="0"/>
          </a:p>
        </p:txBody>
      </p:sp>
      <p:pic>
        <p:nvPicPr>
          <p:cNvPr id="4" name="图片 3">
            <a:extLst>
              <a:ext uri="{FF2B5EF4-FFF2-40B4-BE49-F238E27FC236}">
                <a16:creationId xmlns:a16="http://schemas.microsoft.com/office/drawing/2014/main" id="{BD2967FA-2270-8D41-816A-931B165D19C1}"/>
              </a:ext>
            </a:extLst>
          </p:cNvPr>
          <p:cNvPicPr>
            <a:picLocks noChangeAspect="1"/>
          </p:cNvPicPr>
          <p:nvPr/>
        </p:nvPicPr>
        <p:blipFill>
          <a:blip r:embed="rId2"/>
          <a:stretch>
            <a:fillRect/>
          </a:stretch>
        </p:blipFill>
        <p:spPr>
          <a:xfrm>
            <a:off x="208024" y="2584959"/>
            <a:ext cx="3903311" cy="2285491"/>
          </a:xfrm>
          <a:prstGeom prst="rect">
            <a:avLst/>
          </a:prstGeom>
        </p:spPr>
      </p:pic>
      <p:pic>
        <p:nvPicPr>
          <p:cNvPr id="5" name="图片 4">
            <a:extLst>
              <a:ext uri="{FF2B5EF4-FFF2-40B4-BE49-F238E27FC236}">
                <a16:creationId xmlns:a16="http://schemas.microsoft.com/office/drawing/2014/main" id="{793E8BA6-B1F9-E249-A7BF-337AD5D4025C}"/>
              </a:ext>
            </a:extLst>
          </p:cNvPr>
          <p:cNvPicPr>
            <a:picLocks noChangeAspect="1"/>
          </p:cNvPicPr>
          <p:nvPr/>
        </p:nvPicPr>
        <p:blipFill>
          <a:blip r:embed="rId3"/>
          <a:stretch>
            <a:fillRect/>
          </a:stretch>
        </p:blipFill>
        <p:spPr>
          <a:xfrm>
            <a:off x="4439110" y="2584959"/>
            <a:ext cx="4112514" cy="2383606"/>
          </a:xfrm>
          <a:prstGeom prst="rect">
            <a:avLst/>
          </a:prstGeom>
        </p:spPr>
      </p:pic>
      <p:cxnSp>
        <p:nvCxnSpPr>
          <p:cNvPr id="6" name="直线箭头连接符 6">
            <a:extLst>
              <a:ext uri="{FF2B5EF4-FFF2-40B4-BE49-F238E27FC236}">
                <a16:creationId xmlns:a16="http://schemas.microsoft.com/office/drawing/2014/main" id="{1D95E957-1E4D-E444-932F-46B63537E175}"/>
              </a:ext>
            </a:extLst>
          </p:cNvPr>
          <p:cNvCxnSpPr>
            <a:cxnSpLocks/>
          </p:cNvCxnSpPr>
          <p:nvPr/>
        </p:nvCxnSpPr>
        <p:spPr>
          <a:xfrm>
            <a:off x="5357273" y="2990283"/>
            <a:ext cx="2058372" cy="14430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0978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sz="1800" dirty="0"/>
              <a:t>文本抽取方法</a:t>
            </a:r>
            <a:r>
              <a:rPr kumimoji="1" lang="en-US" altLang="zh-CN" sz="1800" dirty="0"/>
              <a:t>——</a:t>
            </a:r>
            <a:r>
              <a:rPr kumimoji="1" lang="zh-CN" altLang="en-US" sz="1800" dirty="0"/>
              <a:t>正则表达式</a:t>
            </a:r>
            <a:endParaRPr kumimoji="1" lang="en-US" altLang="zh-CN" sz="1800" dirty="0"/>
          </a:p>
          <a:p>
            <a:pPr lvl="1"/>
            <a:r>
              <a:rPr lang="zh-CN" altLang="en-US" b="1" dirty="0">
                <a:solidFill>
                  <a:srgbClr val="C00000"/>
                </a:solidFill>
              </a:rPr>
              <a:t>正则表达式</a:t>
            </a:r>
            <a:r>
              <a:rPr lang="zh-CN" altLang="en-US" dirty="0">
                <a:solidFill>
                  <a:srgbClr val="C00000"/>
                </a:solidFill>
              </a:rPr>
              <a:t>（</a:t>
            </a:r>
            <a:r>
              <a:rPr lang="en-US" altLang="zh-CN" dirty="0">
                <a:solidFill>
                  <a:srgbClr val="C00000"/>
                </a:solidFill>
              </a:rPr>
              <a:t>Regular Expression</a:t>
            </a:r>
            <a:r>
              <a:rPr lang="zh-CN" altLang="en-US" dirty="0">
                <a:solidFill>
                  <a:srgbClr val="C00000"/>
                </a:solidFill>
              </a:rPr>
              <a:t>）</a:t>
            </a:r>
            <a:r>
              <a:rPr lang="zh-CN" altLang="en-US" dirty="0"/>
              <a:t>：使用单个字符串来描述、匹配一系列匹配某个句法规则的字符串，正则表达式通常被用来检索、替换那些</a:t>
            </a:r>
            <a:r>
              <a:rPr lang="zh-CN" altLang="en-US" b="1" dirty="0"/>
              <a:t>匹配某个模式的文本</a:t>
            </a:r>
            <a:endParaRPr lang="en-US" altLang="zh-CN" b="1" dirty="0"/>
          </a:p>
          <a:p>
            <a:endParaRPr kumimoji="1" lang="en-US" altLang="zh-CN" sz="1800" dirty="0"/>
          </a:p>
        </p:txBody>
      </p:sp>
      <p:pic>
        <p:nvPicPr>
          <p:cNvPr id="4" name="图片 3"/>
          <p:cNvPicPr>
            <a:picLocks noChangeAspect="1"/>
          </p:cNvPicPr>
          <p:nvPr/>
        </p:nvPicPr>
        <p:blipFill>
          <a:blip r:embed="rId2"/>
          <a:stretch>
            <a:fillRect/>
          </a:stretch>
        </p:blipFill>
        <p:spPr>
          <a:xfrm>
            <a:off x="896216" y="2079481"/>
            <a:ext cx="5026454" cy="2880000"/>
          </a:xfrm>
          <a:prstGeom prst="rect">
            <a:avLst/>
          </a:prstGeom>
        </p:spPr>
      </p:pic>
      <p:sp>
        <p:nvSpPr>
          <p:cNvPr id="6" name="矩形 5">
            <a:extLst>
              <a:ext uri="{FF2B5EF4-FFF2-40B4-BE49-F238E27FC236}">
                <a16:creationId xmlns:a16="http://schemas.microsoft.com/office/drawing/2014/main" id="{0AC08DAF-8DED-4808-97C2-157D77484441}"/>
              </a:ext>
            </a:extLst>
          </p:cNvPr>
          <p:cNvSpPr/>
          <p:nvPr/>
        </p:nvSpPr>
        <p:spPr>
          <a:xfrm>
            <a:off x="6086434" y="2870865"/>
            <a:ext cx="2810823" cy="830997"/>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zh-CN" altLang="en-US" sz="1200" dirty="0">
                <a:solidFill>
                  <a:srgbClr val="333333"/>
                </a:solidFill>
                <a:latin typeface="PingFang SC"/>
              </a:rPr>
              <a:t>表达式 </a:t>
            </a:r>
            <a:r>
              <a:rPr lang="en-US" altLang="zh-CN" sz="1200" dirty="0">
                <a:solidFill>
                  <a:srgbClr val="333333"/>
                </a:solidFill>
                <a:latin typeface="PingFang SC"/>
              </a:rPr>
              <a:t>.* </a:t>
            </a:r>
            <a:r>
              <a:rPr lang="zh-CN" altLang="en-US" sz="1200" dirty="0">
                <a:solidFill>
                  <a:srgbClr val="333333"/>
                </a:solidFill>
                <a:latin typeface="PingFang SC"/>
              </a:rPr>
              <a:t>就是单个字符匹配任意次，即贪婪匹配</a:t>
            </a:r>
            <a:endParaRPr lang="en-US" altLang="zh-CN" sz="1200" dirty="0">
              <a:solidFill>
                <a:srgbClr val="333333"/>
              </a:solidFill>
              <a:latin typeface="PingFang SC"/>
            </a:endParaRPr>
          </a:p>
          <a:p>
            <a:pPr marL="171450" indent="-171450" algn="just">
              <a:buFont typeface="Arial" panose="020B0604020202020204" pitchFamily="34" charset="0"/>
              <a:buChar char="•"/>
            </a:pPr>
            <a:r>
              <a:rPr lang="zh-CN" altLang="en-US" sz="1200" dirty="0">
                <a:solidFill>
                  <a:srgbClr val="333333"/>
                </a:solidFill>
                <a:latin typeface="PingFang SC"/>
              </a:rPr>
              <a:t>表达式 </a:t>
            </a:r>
            <a:r>
              <a:rPr lang="en-US" altLang="zh-CN" sz="1200" dirty="0">
                <a:solidFill>
                  <a:srgbClr val="333333"/>
                </a:solidFill>
                <a:latin typeface="PingFang SC"/>
              </a:rPr>
              <a:t>.*? </a:t>
            </a:r>
            <a:r>
              <a:rPr lang="zh-CN" altLang="en-US" sz="1200" dirty="0">
                <a:solidFill>
                  <a:srgbClr val="333333"/>
                </a:solidFill>
                <a:latin typeface="PingFang SC"/>
              </a:rPr>
              <a:t>是满足条件的情况只匹配一次，即最小匹配</a:t>
            </a:r>
            <a:endParaRPr lang="zh-CN" altLang="en-US" sz="1200" dirty="0"/>
          </a:p>
        </p:txBody>
      </p:sp>
      <p:cxnSp>
        <p:nvCxnSpPr>
          <p:cNvPr id="8" name="直接连接符 7">
            <a:extLst>
              <a:ext uri="{FF2B5EF4-FFF2-40B4-BE49-F238E27FC236}">
                <a16:creationId xmlns:a16="http://schemas.microsoft.com/office/drawing/2014/main" id="{2E0EB0D6-FC8D-4888-9518-1182FE4BEEF9}"/>
              </a:ext>
            </a:extLst>
          </p:cNvPr>
          <p:cNvCxnSpPr/>
          <p:nvPr/>
        </p:nvCxnSpPr>
        <p:spPr>
          <a:xfrm>
            <a:off x="2877457" y="29935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460D299-9B3A-4745-BDE1-DA6607E440A4}"/>
              </a:ext>
            </a:extLst>
          </p:cNvPr>
          <p:cNvCxnSpPr/>
          <p:nvPr/>
        </p:nvCxnSpPr>
        <p:spPr>
          <a:xfrm>
            <a:off x="3617686" y="3015343"/>
            <a:ext cx="2939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E715975-98D4-4E1D-9D10-78BAF61D759E}"/>
              </a:ext>
            </a:extLst>
          </p:cNvPr>
          <p:cNvCxnSpPr/>
          <p:nvPr/>
        </p:nvCxnSpPr>
        <p:spPr>
          <a:xfrm flipH="1">
            <a:off x="2848429" y="3004457"/>
            <a:ext cx="163285"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04AEB1D-9AA9-436D-8FB7-87963B375F2A}"/>
              </a:ext>
            </a:extLst>
          </p:cNvPr>
          <p:cNvCxnSpPr/>
          <p:nvPr/>
        </p:nvCxnSpPr>
        <p:spPr>
          <a:xfrm flipH="1">
            <a:off x="3095171" y="3015343"/>
            <a:ext cx="669472" cy="17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221152DC-6E49-43D4-9DBD-B6C5648BB55C}"/>
              </a:ext>
            </a:extLst>
          </p:cNvPr>
          <p:cNvSpPr/>
          <p:nvPr/>
        </p:nvSpPr>
        <p:spPr>
          <a:xfrm>
            <a:off x="2636157" y="4542971"/>
            <a:ext cx="359228" cy="1850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E9198AD3-1070-4CD3-BD8B-677018A26530}"/>
              </a:ext>
            </a:extLst>
          </p:cNvPr>
          <p:cNvSpPr/>
          <p:nvPr/>
        </p:nvSpPr>
        <p:spPr>
          <a:xfrm>
            <a:off x="2636157" y="4767035"/>
            <a:ext cx="576943" cy="1704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172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p:txBody>
      </p:sp>
      <p:sp>
        <p:nvSpPr>
          <p:cNvPr id="4" name="文本框 3">
            <a:extLst>
              <a:ext uri="{FF2B5EF4-FFF2-40B4-BE49-F238E27FC236}">
                <a16:creationId xmlns:a16="http://schemas.microsoft.com/office/drawing/2014/main" id="{1C477358-98FF-6C4A-90D0-91EEDA2F7E5F}"/>
              </a:ext>
            </a:extLst>
          </p:cNvPr>
          <p:cNvSpPr txBox="1"/>
          <p:nvPr/>
        </p:nvSpPr>
        <p:spPr>
          <a:xfrm>
            <a:off x="402999" y="1602315"/>
            <a:ext cx="3815710" cy="2031325"/>
          </a:xfrm>
          <a:prstGeom prst="rect">
            <a:avLst/>
          </a:prstGeom>
          <a:solidFill>
            <a:schemeClr val="accent3">
              <a:lumMod val="20000"/>
              <a:lumOff val="80000"/>
            </a:schemeClr>
          </a:solidFill>
          <a:ln>
            <a:solidFill>
              <a:srgbClr val="C00000"/>
            </a:solidFill>
          </a:ln>
        </p:spPr>
        <p:txBody>
          <a:bodyPr wrap="square" rtlCol="0">
            <a:spAutoFit/>
          </a:bodyPr>
          <a:lstStyle/>
          <a:p>
            <a:pPr algn="just"/>
            <a:r>
              <a:rPr kumimoji="1" lang="en-US" altLang="zh-CN" dirty="0"/>
              <a:t>HTML</a:t>
            </a:r>
            <a:r>
              <a:rPr kumimoji="1" lang="zh-CN" altLang="en-US" dirty="0"/>
              <a:t>中标题</a:t>
            </a:r>
            <a:r>
              <a:rPr kumimoji="1" lang="en-US" altLang="zh-CN" dirty="0"/>
              <a:t>tag</a:t>
            </a:r>
            <a:r>
              <a:rPr kumimoji="1" lang="zh-CN" altLang="en-US" dirty="0"/>
              <a:t>为</a:t>
            </a:r>
            <a:endParaRPr kumimoji="1" lang="en-US" altLang="zh-CN" dirty="0"/>
          </a:p>
          <a:p>
            <a:pPr algn="just"/>
            <a:r>
              <a:rPr kumimoji="1" lang="en-US" altLang="zh-CN" dirty="0"/>
              <a:t>”before</a:t>
            </a:r>
            <a:r>
              <a:rPr kumimoji="1" lang="zh-CN" altLang="en-US" dirty="0"/>
              <a:t> </a:t>
            </a:r>
            <a:r>
              <a:rPr kumimoji="1" lang="en-US" altLang="zh-CN" dirty="0"/>
              <a:t>the</a:t>
            </a:r>
            <a:r>
              <a:rPr kumimoji="1" lang="zh-CN" altLang="en-US" dirty="0"/>
              <a:t> </a:t>
            </a:r>
            <a:r>
              <a:rPr kumimoji="1" lang="en-US" altLang="zh-CN" dirty="0"/>
              <a:t>title</a:t>
            </a:r>
            <a:r>
              <a:rPr kumimoji="1" lang="zh-CN" altLang="en-US" dirty="0"/>
              <a:t> </a:t>
            </a:r>
            <a:r>
              <a:rPr kumimoji="1" lang="en-US" altLang="zh-CN" dirty="0"/>
              <a:t>&lt;title&gt;this</a:t>
            </a:r>
            <a:r>
              <a:rPr kumimoji="1" lang="zh-CN" altLang="en-US" dirty="0"/>
              <a:t> </a:t>
            </a:r>
            <a:r>
              <a:rPr kumimoji="1" lang="en-US" altLang="zh-CN" dirty="0"/>
              <a:t>is</a:t>
            </a:r>
            <a:r>
              <a:rPr kumimoji="1" lang="zh-CN" altLang="en-US" dirty="0"/>
              <a:t> </a:t>
            </a:r>
            <a:r>
              <a:rPr kumimoji="1" lang="en-US" altLang="zh-CN" dirty="0"/>
              <a:t>title&lt;/title&gt;</a:t>
            </a:r>
            <a:r>
              <a:rPr kumimoji="1" lang="zh-CN" altLang="en-US" dirty="0"/>
              <a:t> </a:t>
            </a:r>
            <a:r>
              <a:rPr kumimoji="1" lang="en-US" altLang="zh-CN" dirty="0"/>
              <a:t>and</a:t>
            </a:r>
            <a:r>
              <a:rPr kumimoji="1" lang="zh-CN" altLang="en-US" dirty="0"/>
              <a:t> </a:t>
            </a:r>
            <a:r>
              <a:rPr kumimoji="1" lang="en-US" altLang="zh-CN" dirty="0"/>
              <a:t>other</a:t>
            </a:r>
            <a:r>
              <a:rPr kumimoji="1" lang="zh-CN" altLang="en-US" dirty="0"/>
              <a:t> </a:t>
            </a:r>
            <a:r>
              <a:rPr kumimoji="1" lang="en-US" altLang="zh-CN" dirty="0"/>
              <a:t>content”</a:t>
            </a:r>
            <a:r>
              <a:rPr kumimoji="1" lang="zh-CN" altLang="en-US" dirty="0"/>
              <a:t>，</a:t>
            </a:r>
            <a:endParaRPr kumimoji="1" lang="en-US" altLang="zh-CN" dirty="0"/>
          </a:p>
          <a:p>
            <a:pPr algn="just"/>
            <a:r>
              <a:rPr kumimoji="1" lang="zh-CN" altLang="en-US" dirty="0"/>
              <a:t>要抽取出标题正文，正则表达式为：</a:t>
            </a:r>
            <a:endParaRPr kumimoji="1" lang="en-US" altLang="zh-CN" dirty="0"/>
          </a:p>
          <a:p>
            <a:pPr algn="just"/>
            <a:endParaRPr kumimoji="1" lang="en-US" altLang="zh-CN" dirty="0"/>
          </a:p>
          <a:p>
            <a:pPr algn="just"/>
            <a:r>
              <a:rPr kumimoji="1" lang="en-US" altLang="zh-CN" dirty="0"/>
              <a:t>A:</a:t>
            </a:r>
            <a:r>
              <a:rPr kumimoji="1" lang="zh-CN" altLang="en-US" dirty="0"/>
              <a:t> </a:t>
            </a:r>
            <a:r>
              <a:rPr kumimoji="1" lang="en-US" altLang="zh-CN" dirty="0"/>
              <a:t>r’&lt;title&gt;(.</a:t>
            </a:r>
            <a:r>
              <a:rPr kumimoji="1" lang="zh-CN" altLang="en-US" dirty="0"/>
              <a:t>*</a:t>
            </a:r>
            <a:r>
              <a:rPr kumimoji="1" lang="en-US" altLang="zh-CN" dirty="0"/>
              <a:t>?)&lt;/title&gt;’</a:t>
            </a:r>
          </a:p>
          <a:p>
            <a:pPr algn="just"/>
            <a:r>
              <a:rPr kumimoji="1" lang="en-US" altLang="zh-CN" dirty="0"/>
              <a:t>B:</a:t>
            </a:r>
            <a:r>
              <a:rPr kumimoji="1" lang="zh-CN" altLang="en-US" dirty="0"/>
              <a:t> </a:t>
            </a:r>
            <a:r>
              <a:rPr kumimoji="1" lang="en-US" altLang="zh-CN" dirty="0"/>
              <a:t>r’(&lt;title&gt;.</a:t>
            </a:r>
            <a:r>
              <a:rPr kumimoji="1" lang="zh-CN" altLang="en-US" dirty="0"/>
              <a:t>*</a:t>
            </a:r>
            <a:r>
              <a:rPr kumimoji="1" lang="en-US" altLang="zh-CN" dirty="0"/>
              <a:t>?&lt;/title&gt;)’</a:t>
            </a:r>
          </a:p>
        </p:txBody>
      </p:sp>
    </p:spTree>
    <p:extLst>
      <p:ext uri="{BB962C8B-B14F-4D97-AF65-F5344CB8AC3E}">
        <p14:creationId xmlns:p14="http://schemas.microsoft.com/office/powerpoint/2010/main" val="2579673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p:txBody>
      </p:sp>
      <p:sp>
        <p:nvSpPr>
          <p:cNvPr id="4" name="文本框 3">
            <a:extLst>
              <a:ext uri="{FF2B5EF4-FFF2-40B4-BE49-F238E27FC236}">
                <a16:creationId xmlns:a16="http://schemas.microsoft.com/office/drawing/2014/main" id="{1C477358-98FF-6C4A-90D0-91EEDA2F7E5F}"/>
              </a:ext>
            </a:extLst>
          </p:cNvPr>
          <p:cNvSpPr txBox="1"/>
          <p:nvPr/>
        </p:nvSpPr>
        <p:spPr>
          <a:xfrm>
            <a:off x="402999" y="1602315"/>
            <a:ext cx="3815710" cy="2031325"/>
          </a:xfrm>
          <a:prstGeom prst="rect">
            <a:avLst/>
          </a:prstGeom>
          <a:solidFill>
            <a:schemeClr val="accent3">
              <a:lumMod val="20000"/>
              <a:lumOff val="80000"/>
            </a:schemeClr>
          </a:solidFill>
          <a:ln>
            <a:solidFill>
              <a:srgbClr val="C00000"/>
            </a:solidFill>
          </a:ln>
        </p:spPr>
        <p:txBody>
          <a:bodyPr wrap="square" rtlCol="0">
            <a:spAutoFit/>
          </a:bodyPr>
          <a:lstStyle/>
          <a:p>
            <a:pPr algn="just"/>
            <a:r>
              <a:rPr kumimoji="1" lang="en-US" altLang="zh-CN" dirty="0"/>
              <a:t>HTML</a:t>
            </a:r>
            <a:r>
              <a:rPr kumimoji="1" lang="zh-CN" altLang="en-US" dirty="0"/>
              <a:t>中标题</a:t>
            </a:r>
            <a:r>
              <a:rPr kumimoji="1" lang="en-US" altLang="zh-CN" dirty="0"/>
              <a:t>tag</a:t>
            </a:r>
            <a:r>
              <a:rPr kumimoji="1" lang="zh-CN" altLang="en-US" dirty="0"/>
              <a:t>为</a:t>
            </a:r>
            <a:endParaRPr kumimoji="1" lang="en-US" altLang="zh-CN" dirty="0"/>
          </a:p>
          <a:p>
            <a:pPr algn="just"/>
            <a:r>
              <a:rPr kumimoji="1" lang="en-US" altLang="zh-CN" dirty="0"/>
              <a:t>”before</a:t>
            </a:r>
            <a:r>
              <a:rPr kumimoji="1" lang="zh-CN" altLang="en-US" dirty="0"/>
              <a:t> </a:t>
            </a:r>
            <a:r>
              <a:rPr kumimoji="1" lang="en-US" altLang="zh-CN" dirty="0"/>
              <a:t>the</a:t>
            </a:r>
            <a:r>
              <a:rPr kumimoji="1" lang="zh-CN" altLang="en-US" dirty="0"/>
              <a:t> </a:t>
            </a:r>
            <a:r>
              <a:rPr kumimoji="1" lang="en-US" altLang="zh-CN" dirty="0"/>
              <a:t>title</a:t>
            </a:r>
            <a:r>
              <a:rPr kumimoji="1" lang="zh-CN" altLang="en-US" dirty="0"/>
              <a:t> </a:t>
            </a:r>
            <a:r>
              <a:rPr kumimoji="1" lang="en-US" altLang="zh-CN" dirty="0"/>
              <a:t>&lt;title&gt;this</a:t>
            </a:r>
            <a:r>
              <a:rPr kumimoji="1" lang="zh-CN" altLang="en-US" dirty="0"/>
              <a:t> </a:t>
            </a:r>
            <a:r>
              <a:rPr kumimoji="1" lang="en-US" altLang="zh-CN" dirty="0"/>
              <a:t>is</a:t>
            </a:r>
            <a:r>
              <a:rPr kumimoji="1" lang="zh-CN" altLang="en-US" dirty="0"/>
              <a:t> </a:t>
            </a:r>
            <a:r>
              <a:rPr kumimoji="1" lang="en-US" altLang="zh-CN" dirty="0"/>
              <a:t>title&lt;/title&gt;</a:t>
            </a:r>
            <a:r>
              <a:rPr kumimoji="1" lang="zh-CN" altLang="en-US" dirty="0"/>
              <a:t> </a:t>
            </a:r>
            <a:r>
              <a:rPr kumimoji="1" lang="en-US" altLang="zh-CN" dirty="0"/>
              <a:t>and</a:t>
            </a:r>
            <a:r>
              <a:rPr kumimoji="1" lang="zh-CN" altLang="en-US" dirty="0"/>
              <a:t> </a:t>
            </a:r>
            <a:r>
              <a:rPr kumimoji="1" lang="en-US" altLang="zh-CN" dirty="0"/>
              <a:t>other</a:t>
            </a:r>
            <a:r>
              <a:rPr kumimoji="1" lang="zh-CN" altLang="en-US" dirty="0"/>
              <a:t> </a:t>
            </a:r>
            <a:r>
              <a:rPr kumimoji="1" lang="en-US" altLang="zh-CN" dirty="0"/>
              <a:t>content”</a:t>
            </a:r>
            <a:r>
              <a:rPr kumimoji="1" lang="zh-CN" altLang="en-US" dirty="0"/>
              <a:t>，</a:t>
            </a:r>
            <a:endParaRPr kumimoji="1" lang="en-US" altLang="zh-CN" dirty="0"/>
          </a:p>
          <a:p>
            <a:pPr algn="just"/>
            <a:r>
              <a:rPr kumimoji="1" lang="zh-CN" altLang="en-US" dirty="0"/>
              <a:t>要抽取出标题正文，正则表达式为：</a:t>
            </a:r>
            <a:endParaRPr kumimoji="1" lang="en-US" altLang="zh-CN" dirty="0"/>
          </a:p>
          <a:p>
            <a:pPr algn="just"/>
            <a:endParaRPr kumimoji="1" lang="en-US" altLang="zh-CN" dirty="0"/>
          </a:p>
          <a:p>
            <a:pPr algn="just"/>
            <a:r>
              <a:rPr kumimoji="1" lang="en-US" altLang="zh-CN" dirty="0">
                <a:solidFill>
                  <a:srgbClr val="C00000"/>
                </a:solidFill>
              </a:rPr>
              <a:t>A:</a:t>
            </a:r>
            <a:r>
              <a:rPr kumimoji="1" lang="zh-CN" altLang="en-US" dirty="0">
                <a:solidFill>
                  <a:srgbClr val="C00000"/>
                </a:solidFill>
              </a:rPr>
              <a:t> </a:t>
            </a:r>
            <a:r>
              <a:rPr kumimoji="1" lang="en-US" altLang="zh-CN" dirty="0">
                <a:solidFill>
                  <a:srgbClr val="C00000"/>
                </a:solidFill>
              </a:rPr>
              <a:t>r’&lt;title&gt;(.</a:t>
            </a:r>
            <a:r>
              <a:rPr kumimoji="1" lang="zh-CN" altLang="en-US" dirty="0">
                <a:solidFill>
                  <a:srgbClr val="C00000"/>
                </a:solidFill>
              </a:rPr>
              <a:t>*</a:t>
            </a:r>
            <a:r>
              <a:rPr kumimoji="1" lang="en-US" altLang="zh-CN" dirty="0">
                <a:solidFill>
                  <a:srgbClr val="C00000"/>
                </a:solidFill>
              </a:rPr>
              <a:t>?)&lt;/title&gt;’</a:t>
            </a:r>
          </a:p>
          <a:p>
            <a:pPr algn="just"/>
            <a:r>
              <a:rPr kumimoji="1" lang="en-US" altLang="zh-CN" dirty="0"/>
              <a:t>B:</a:t>
            </a:r>
            <a:r>
              <a:rPr kumimoji="1" lang="zh-CN" altLang="en-US" dirty="0"/>
              <a:t> </a:t>
            </a:r>
            <a:r>
              <a:rPr kumimoji="1" lang="en-US" altLang="zh-CN" dirty="0"/>
              <a:t>r’(&lt;title&gt;.</a:t>
            </a:r>
            <a:r>
              <a:rPr kumimoji="1" lang="zh-CN" altLang="en-US" dirty="0"/>
              <a:t>*</a:t>
            </a:r>
            <a:r>
              <a:rPr kumimoji="1" lang="en-US" altLang="zh-CN" dirty="0"/>
              <a:t>?&lt;/title&gt;)’</a:t>
            </a:r>
          </a:p>
        </p:txBody>
      </p:sp>
      <p:pic>
        <p:nvPicPr>
          <p:cNvPr id="5" name="图片 4"/>
          <p:cNvPicPr>
            <a:picLocks noChangeAspect="1"/>
          </p:cNvPicPr>
          <p:nvPr/>
        </p:nvPicPr>
        <p:blipFill>
          <a:blip r:embed="rId2"/>
          <a:stretch>
            <a:fillRect/>
          </a:stretch>
        </p:blipFill>
        <p:spPr>
          <a:xfrm>
            <a:off x="4319589" y="2236548"/>
            <a:ext cx="4564639" cy="1482532"/>
          </a:xfrm>
          <a:prstGeom prst="rect">
            <a:avLst/>
          </a:prstGeom>
        </p:spPr>
      </p:pic>
      <p:cxnSp>
        <p:nvCxnSpPr>
          <p:cNvPr id="6" name="直接连接符 5">
            <a:extLst>
              <a:ext uri="{FF2B5EF4-FFF2-40B4-BE49-F238E27FC236}">
                <a16:creationId xmlns:a16="http://schemas.microsoft.com/office/drawing/2014/main" id="{6DB3D14D-71E1-4B39-A4F1-6DB1ACE7CEF2}"/>
              </a:ext>
            </a:extLst>
          </p:cNvPr>
          <p:cNvCxnSpPr>
            <a:cxnSpLocks/>
          </p:cNvCxnSpPr>
          <p:nvPr/>
        </p:nvCxnSpPr>
        <p:spPr>
          <a:xfrm>
            <a:off x="6694714" y="2956028"/>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05962F7-3B44-4912-BE8A-1892DA8B08D9}"/>
              </a:ext>
            </a:extLst>
          </p:cNvPr>
          <p:cNvCxnSpPr>
            <a:cxnSpLocks/>
          </p:cNvCxnSpPr>
          <p:nvPr/>
        </p:nvCxnSpPr>
        <p:spPr>
          <a:xfrm flipH="1">
            <a:off x="5363029" y="2966914"/>
            <a:ext cx="1465943"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88BDB861-6D52-4160-86B9-CF645C374954}"/>
              </a:ext>
            </a:extLst>
          </p:cNvPr>
          <p:cNvSpPr/>
          <p:nvPr/>
        </p:nvSpPr>
        <p:spPr>
          <a:xfrm>
            <a:off x="4401457" y="3468358"/>
            <a:ext cx="1124857" cy="2616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211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lang="zh-CN" altLang="en-US" dirty="0"/>
              <a:t>获取链接和锚文本</a:t>
            </a:r>
            <a:endParaRPr kumimoji="1" lang="en-US" altLang="zh-CN" dirty="0"/>
          </a:p>
        </p:txBody>
      </p:sp>
      <p:pic>
        <p:nvPicPr>
          <p:cNvPr id="4" name="图片 3"/>
          <p:cNvPicPr>
            <a:picLocks noChangeAspect="1"/>
          </p:cNvPicPr>
          <p:nvPr/>
        </p:nvPicPr>
        <p:blipFill>
          <a:blip r:embed="rId2"/>
          <a:stretch>
            <a:fillRect/>
          </a:stretch>
        </p:blipFill>
        <p:spPr>
          <a:xfrm>
            <a:off x="2436448" y="2351480"/>
            <a:ext cx="4271104" cy="1913226"/>
          </a:xfrm>
          <a:prstGeom prst="rect">
            <a:avLst/>
          </a:prstGeom>
        </p:spPr>
      </p:pic>
      <p:sp>
        <p:nvSpPr>
          <p:cNvPr id="5" name="矩形: 圆角 4">
            <a:extLst>
              <a:ext uri="{FF2B5EF4-FFF2-40B4-BE49-F238E27FC236}">
                <a16:creationId xmlns:a16="http://schemas.microsoft.com/office/drawing/2014/main" id="{D86A5644-6B4A-4304-B45D-F0C4BD2F5641}"/>
              </a:ext>
            </a:extLst>
          </p:cNvPr>
          <p:cNvSpPr/>
          <p:nvPr/>
        </p:nvSpPr>
        <p:spPr>
          <a:xfrm>
            <a:off x="2646218" y="3958771"/>
            <a:ext cx="2064327" cy="3655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4961FD4-DC6A-4E94-B41B-3D937A28D882}"/>
              </a:ext>
            </a:extLst>
          </p:cNvPr>
          <p:cNvSpPr/>
          <p:nvPr/>
        </p:nvSpPr>
        <p:spPr>
          <a:xfrm>
            <a:off x="4902200" y="3958771"/>
            <a:ext cx="608445" cy="3374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6ED25F23-49DA-43A7-881C-D8B86C11F228}"/>
              </a:ext>
            </a:extLst>
          </p:cNvPr>
          <p:cNvCxnSpPr>
            <a:cxnSpLocks/>
          </p:cNvCxnSpPr>
          <p:nvPr/>
        </p:nvCxnSpPr>
        <p:spPr>
          <a:xfrm>
            <a:off x="3403600" y="3206750"/>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199348E9-DC81-45A9-A5EF-FC6BB8EEEABA}"/>
              </a:ext>
            </a:extLst>
          </p:cNvPr>
          <p:cNvCxnSpPr>
            <a:cxnSpLocks/>
            <a:endCxn id="5" idx="0"/>
          </p:cNvCxnSpPr>
          <p:nvPr/>
        </p:nvCxnSpPr>
        <p:spPr>
          <a:xfrm>
            <a:off x="3537858" y="3217636"/>
            <a:ext cx="140524" cy="741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A7E37C-5AB0-424E-9DB8-D2840ED9CEA9}"/>
              </a:ext>
            </a:extLst>
          </p:cNvPr>
          <p:cNvCxnSpPr/>
          <p:nvPr/>
        </p:nvCxnSpPr>
        <p:spPr>
          <a:xfrm>
            <a:off x="3869733" y="3195864"/>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CC27884-C6BF-4089-BE1E-6C77BA6D8D5D}"/>
              </a:ext>
            </a:extLst>
          </p:cNvPr>
          <p:cNvCxnSpPr>
            <a:cxnSpLocks/>
            <a:endCxn id="6" idx="0"/>
          </p:cNvCxnSpPr>
          <p:nvPr/>
        </p:nvCxnSpPr>
        <p:spPr>
          <a:xfrm>
            <a:off x="4003991" y="3206750"/>
            <a:ext cx="1202432" cy="75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03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kumimoji="1" lang="zh-CN" altLang="en-US" dirty="0"/>
              <a:t>获得完整链接</a:t>
            </a:r>
            <a:endParaRPr kumimoji="1" lang="en-US" altLang="zh-CN" dirty="0"/>
          </a:p>
        </p:txBody>
      </p:sp>
      <p:pic>
        <p:nvPicPr>
          <p:cNvPr id="4" name="图片 3"/>
          <p:cNvPicPr>
            <a:picLocks noChangeAspect="1"/>
          </p:cNvPicPr>
          <p:nvPr/>
        </p:nvPicPr>
        <p:blipFill>
          <a:blip r:embed="rId2"/>
          <a:stretch>
            <a:fillRect/>
          </a:stretch>
        </p:blipFill>
        <p:spPr>
          <a:xfrm>
            <a:off x="1360928" y="2689514"/>
            <a:ext cx="6422143" cy="1080000"/>
          </a:xfrm>
          <a:prstGeom prst="rect">
            <a:avLst/>
          </a:prstGeom>
        </p:spPr>
      </p:pic>
      <p:sp>
        <p:nvSpPr>
          <p:cNvPr id="5" name="矩形: 圆角 4">
            <a:extLst>
              <a:ext uri="{FF2B5EF4-FFF2-40B4-BE49-F238E27FC236}">
                <a16:creationId xmlns:a16="http://schemas.microsoft.com/office/drawing/2014/main" id="{0D3CC604-B4DA-4BEF-A498-686EED38D1ED}"/>
              </a:ext>
            </a:extLst>
          </p:cNvPr>
          <p:cNvSpPr/>
          <p:nvPr/>
        </p:nvSpPr>
        <p:spPr>
          <a:xfrm>
            <a:off x="1426029" y="3360057"/>
            <a:ext cx="2605314" cy="4971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3AC37B2-8E41-4913-AC23-91ECE3D5769B}"/>
              </a:ext>
            </a:extLst>
          </p:cNvPr>
          <p:cNvCxnSpPr/>
          <p:nvPr/>
        </p:nvCxnSpPr>
        <p:spPr>
          <a:xfrm>
            <a:off x="4060371" y="3077028"/>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097B3D1-F73C-43AD-92F7-A0E097F6398D}"/>
              </a:ext>
            </a:extLst>
          </p:cNvPr>
          <p:cNvCxnSpPr>
            <a:cxnSpLocks/>
            <a:endCxn id="5" idx="0"/>
          </p:cNvCxnSpPr>
          <p:nvPr/>
        </p:nvCxnSpPr>
        <p:spPr>
          <a:xfrm flipH="1">
            <a:off x="2728686" y="3087914"/>
            <a:ext cx="1465944" cy="27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kumimoji="1" lang="zh-CN" altLang="en-US" dirty="0"/>
              <a:t>获得锚文本</a:t>
            </a:r>
            <a:endParaRPr kumimoji="1" lang="en-US" altLang="zh-CN" dirty="0"/>
          </a:p>
        </p:txBody>
      </p:sp>
      <p:pic>
        <p:nvPicPr>
          <p:cNvPr id="4" name="图片 3"/>
          <p:cNvPicPr>
            <a:picLocks noChangeAspect="1"/>
          </p:cNvPicPr>
          <p:nvPr/>
        </p:nvPicPr>
        <p:blipFill>
          <a:blip r:embed="rId2"/>
          <a:stretch>
            <a:fillRect/>
          </a:stretch>
        </p:blipFill>
        <p:spPr>
          <a:xfrm>
            <a:off x="2677391" y="3014494"/>
            <a:ext cx="5320578" cy="1124984"/>
          </a:xfrm>
          <a:prstGeom prst="rect">
            <a:avLst/>
          </a:prstGeom>
        </p:spPr>
      </p:pic>
      <p:cxnSp>
        <p:nvCxnSpPr>
          <p:cNvPr id="5" name="直接连接符 4">
            <a:extLst>
              <a:ext uri="{FF2B5EF4-FFF2-40B4-BE49-F238E27FC236}">
                <a16:creationId xmlns:a16="http://schemas.microsoft.com/office/drawing/2014/main" id="{31D9B8F5-D1A2-4FAA-A1E3-196417FFE01A}"/>
              </a:ext>
            </a:extLst>
          </p:cNvPr>
          <p:cNvCxnSpPr/>
          <p:nvPr/>
        </p:nvCxnSpPr>
        <p:spPr>
          <a:xfrm>
            <a:off x="5780315" y="34253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89554FAA-F1E0-40CE-AC17-3B8CBFA7C884}"/>
              </a:ext>
            </a:extLst>
          </p:cNvPr>
          <p:cNvCxnSpPr>
            <a:cxnSpLocks/>
          </p:cNvCxnSpPr>
          <p:nvPr/>
        </p:nvCxnSpPr>
        <p:spPr>
          <a:xfrm flipH="1">
            <a:off x="3392714" y="3436257"/>
            <a:ext cx="2521859"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EEFF9DAD-4F73-4FCD-820D-40CCCA11077F}"/>
              </a:ext>
            </a:extLst>
          </p:cNvPr>
          <p:cNvSpPr/>
          <p:nvPr/>
        </p:nvSpPr>
        <p:spPr>
          <a:xfrm>
            <a:off x="2677391" y="3784600"/>
            <a:ext cx="686295" cy="31205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7763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文件中的标签</a:t>
            </a:r>
            <a:endParaRPr lang="en-US" altLang="zh-CN" dirty="0"/>
          </a:p>
          <a:p>
            <a:pPr lvl="1"/>
            <a:r>
              <a:rPr kumimoji="1" lang="zh-CN" altLang="en-US" dirty="0"/>
              <a:t>去除所有标签</a:t>
            </a:r>
            <a:endParaRPr kumimoji="1" lang="en-US" altLang="zh-CN" dirty="0"/>
          </a:p>
        </p:txBody>
      </p:sp>
      <p:pic>
        <p:nvPicPr>
          <p:cNvPr id="5" name="图片 4"/>
          <p:cNvPicPr>
            <a:picLocks noChangeAspect="1"/>
          </p:cNvPicPr>
          <p:nvPr/>
        </p:nvPicPr>
        <p:blipFill>
          <a:blip r:embed="rId2"/>
          <a:stretch>
            <a:fillRect/>
          </a:stretch>
        </p:blipFill>
        <p:spPr>
          <a:xfrm>
            <a:off x="1914092" y="2528887"/>
            <a:ext cx="5546717" cy="1080000"/>
          </a:xfrm>
          <a:prstGeom prst="rect">
            <a:avLst/>
          </a:prstGeom>
        </p:spPr>
      </p:pic>
      <p:sp>
        <p:nvSpPr>
          <p:cNvPr id="4" name="矩形: 圆角 3">
            <a:extLst>
              <a:ext uri="{FF2B5EF4-FFF2-40B4-BE49-F238E27FC236}">
                <a16:creationId xmlns:a16="http://schemas.microsoft.com/office/drawing/2014/main" id="{D4C4C111-C964-4B2B-8FAB-CD1F7C47EE70}"/>
              </a:ext>
            </a:extLst>
          </p:cNvPr>
          <p:cNvSpPr/>
          <p:nvPr/>
        </p:nvSpPr>
        <p:spPr>
          <a:xfrm>
            <a:off x="1879600" y="3327400"/>
            <a:ext cx="2271486" cy="3229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904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sz="1500" dirty="0"/>
              <a:t>HTML</a:t>
            </a:r>
            <a:r>
              <a:rPr kumimoji="1" lang="zh-CN" altLang="en-US" sz="1500" dirty="0"/>
              <a:t>表格</a:t>
            </a:r>
            <a:endParaRPr kumimoji="1" lang="en-US" altLang="zh-CN" sz="1500" dirty="0"/>
          </a:p>
          <a:p>
            <a:r>
              <a:rPr kumimoji="1" lang="en-US" altLang="zh-CN" sz="1500" dirty="0"/>
              <a:t>HTML</a:t>
            </a:r>
            <a:r>
              <a:rPr kumimoji="1" lang="zh-CN" altLang="en-US" sz="1500" dirty="0"/>
              <a:t>表格标签</a:t>
            </a:r>
            <a:endParaRPr kumimoji="1" lang="en-US" altLang="zh-CN" sz="1500" dirty="0"/>
          </a:p>
          <a:p>
            <a:pPr lvl="1"/>
            <a:r>
              <a:rPr kumimoji="1" lang="en-US" altLang="zh-CN" sz="1500" dirty="0"/>
              <a:t>&lt;table&gt;</a:t>
            </a:r>
            <a:r>
              <a:rPr kumimoji="1" lang="zh-CN" altLang="en-US" sz="1500" dirty="0"/>
              <a:t>：表格开始</a:t>
            </a:r>
            <a:endParaRPr kumimoji="1" lang="en-US" altLang="zh-CN" sz="1500" dirty="0"/>
          </a:p>
          <a:p>
            <a:pPr lvl="1"/>
            <a:r>
              <a:rPr kumimoji="1" lang="en-US" altLang="zh-CN" sz="1500" dirty="0"/>
              <a:t>&lt;</a:t>
            </a:r>
            <a:r>
              <a:rPr kumimoji="1" lang="en-US" altLang="zh-CN" sz="1500" dirty="0" err="1"/>
              <a:t>tr</a:t>
            </a:r>
            <a:r>
              <a:rPr kumimoji="1" lang="en-US" altLang="zh-CN" sz="1500" dirty="0"/>
              <a:t>&gt;</a:t>
            </a:r>
            <a:r>
              <a:rPr kumimoji="1" lang="zh-CN" altLang="en-US" sz="1500" dirty="0"/>
              <a:t>：行开始</a:t>
            </a:r>
            <a:endParaRPr kumimoji="1" lang="en-US" altLang="zh-CN" sz="1500" dirty="0"/>
          </a:p>
          <a:p>
            <a:pPr lvl="1"/>
            <a:r>
              <a:rPr kumimoji="1" lang="en-US" altLang="zh-CN" sz="1500" dirty="0"/>
              <a:t>&lt;/</a:t>
            </a:r>
            <a:r>
              <a:rPr kumimoji="1" lang="en-US" altLang="zh-CN" sz="1500" dirty="0" err="1"/>
              <a:t>tr</a:t>
            </a:r>
            <a:r>
              <a:rPr kumimoji="1" lang="en-US" altLang="zh-CN" sz="1500" dirty="0"/>
              <a:t>&gt;</a:t>
            </a:r>
            <a:r>
              <a:rPr kumimoji="1" lang="zh-CN" altLang="en-US" sz="1500" dirty="0"/>
              <a:t>：行结束 </a:t>
            </a:r>
            <a:endParaRPr kumimoji="1" lang="en-US" altLang="zh-CN" sz="1500" dirty="0"/>
          </a:p>
          <a:p>
            <a:pPr lvl="1"/>
            <a:r>
              <a:rPr kumimoji="1" lang="en-US" altLang="zh-CN" sz="1500" dirty="0"/>
              <a:t>&lt;td&gt;</a:t>
            </a:r>
            <a:r>
              <a:rPr kumimoji="1" lang="zh-CN" altLang="en-US" sz="1500" dirty="0"/>
              <a:t>：单元格开始</a:t>
            </a:r>
            <a:endParaRPr kumimoji="1" lang="en-US" altLang="zh-CN" sz="1500" dirty="0"/>
          </a:p>
          <a:p>
            <a:pPr lvl="1"/>
            <a:r>
              <a:rPr kumimoji="1" lang="en-US" altLang="zh-CN" sz="1500" dirty="0"/>
              <a:t>&lt;/td&gt;</a:t>
            </a:r>
            <a:r>
              <a:rPr kumimoji="1" lang="zh-CN" altLang="en-US" sz="1500" dirty="0"/>
              <a:t>：单元格结束</a:t>
            </a:r>
            <a:endParaRPr kumimoji="1" lang="en-US" altLang="zh-CN" sz="1500" dirty="0"/>
          </a:p>
          <a:p>
            <a:pPr lvl="1"/>
            <a:r>
              <a:rPr kumimoji="1" lang="en-US" altLang="zh-CN" sz="1500" dirty="0"/>
              <a:t>&lt;/table&gt;</a:t>
            </a:r>
            <a:r>
              <a:rPr kumimoji="1" lang="zh-CN" altLang="en-US" sz="1500" dirty="0"/>
              <a:t>：表格结束</a:t>
            </a:r>
            <a:endParaRPr kumimoji="1" lang="en-US" altLang="zh-CN" sz="1500" dirty="0"/>
          </a:p>
        </p:txBody>
      </p:sp>
      <p:pic>
        <p:nvPicPr>
          <p:cNvPr id="6" name="图片 5">
            <a:extLst>
              <a:ext uri="{FF2B5EF4-FFF2-40B4-BE49-F238E27FC236}">
                <a16:creationId xmlns:a16="http://schemas.microsoft.com/office/drawing/2014/main" id="{E27C6486-FFC5-B94C-9378-EB11DCFFD99E}"/>
              </a:ext>
            </a:extLst>
          </p:cNvPr>
          <p:cNvPicPr>
            <a:picLocks noChangeAspect="1"/>
          </p:cNvPicPr>
          <p:nvPr/>
        </p:nvPicPr>
        <p:blipFill>
          <a:blip r:embed="rId2"/>
          <a:stretch>
            <a:fillRect/>
          </a:stretch>
        </p:blipFill>
        <p:spPr>
          <a:xfrm>
            <a:off x="457200" y="3130136"/>
            <a:ext cx="3564082" cy="1948768"/>
          </a:xfrm>
          <a:prstGeom prst="rect">
            <a:avLst/>
          </a:prstGeom>
        </p:spPr>
      </p:pic>
      <p:pic>
        <p:nvPicPr>
          <p:cNvPr id="4" name="图片 3"/>
          <p:cNvPicPr>
            <a:picLocks noChangeAspect="1"/>
          </p:cNvPicPr>
          <p:nvPr/>
        </p:nvPicPr>
        <p:blipFill>
          <a:blip r:embed="rId3"/>
          <a:stretch>
            <a:fillRect/>
          </a:stretch>
        </p:blipFill>
        <p:spPr>
          <a:xfrm>
            <a:off x="4973782" y="819149"/>
            <a:ext cx="2951018" cy="4182929"/>
          </a:xfrm>
          <a:prstGeom prst="rect">
            <a:avLst/>
          </a:prstGeom>
        </p:spPr>
      </p:pic>
      <p:cxnSp>
        <p:nvCxnSpPr>
          <p:cNvPr id="7" name="直接连接符 6">
            <a:extLst>
              <a:ext uri="{FF2B5EF4-FFF2-40B4-BE49-F238E27FC236}">
                <a16:creationId xmlns:a16="http://schemas.microsoft.com/office/drawing/2014/main" id="{62C4835E-03FF-42D7-AE55-7BE7A4E2845B}"/>
              </a:ext>
            </a:extLst>
          </p:cNvPr>
          <p:cNvCxnSpPr/>
          <p:nvPr/>
        </p:nvCxnSpPr>
        <p:spPr>
          <a:xfrm>
            <a:off x="5816601" y="33491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6F07AEF-2C75-4B05-BB23-BD1EFC7D9A24}"/>
              </a:ext>
            </a:extLst>
          </p:cNvPr>
          <p:cNvCxnSpPr>
            <a:cxnSpLocks/>
            <a:endCxn id="9" idx="0"/>
          </p:cNvCxnSpPr>
          <p:nvPr/>
        </p:nvCxnSpPr>
        <p:spPr>
          <a:xfrm flipH="1">
            <a:off x="5035178" y="3360057"/>
            <a:ext cx="875768" cy="67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F4CB1D6B-DD7C-4711-A23A-B9EAE4907AF8}"/>
              </a:ext>
            </a:extLst>
          </p:cNvPr>
          <p:cNvSpPr/>
          <p:nvPr/>
        </p:nvSpPr>
        <p:spPr>
          <a:xfrm>
            <a:off x="4771570" y="4038600"/>
            <a:ext cx="527215" cy="10123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50B7212C-A5FC-42DD-B76C-8D4E25C49C7D}"/>
              </a:ext>
            </a:extLst>
          </p:cNvPr>
          <p:cNvCxnSpPr/>
          <p:nvPr/>
        </p:nvCxnSpPr>
        <p:spPr>
          <a:xfrm>
            <a:off x="6729186" y="3338284"/>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FCE0F88-CCB8-4C99-B757-450DD9D91076}"/>
              </a:ext>
            </a:extLst>
          </p:cNvPr>
          <p:cNvCxnSpPr>
            <a:cxnSpLocks/>
          </p:cNvCxnSpPr>
          <p:nvPr/>
        </p:nvCxnSpPr>
        <p:spPr>
          <a:xfrm flipH="1">
            <a:off x="5987678" y="3349170"/>
            <a:ext cx="875768" cy="67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6A9E619B-553C-4E75-BBCA-6BA82E760A69}"/>
              </a:ext>
            </a:extLst>
          </p:cNvPr>
          <p:cNvSpPr/>
          <p:nvPr/>
        </p:nvSpPr>
        <p:spPr>
          <a:xfrm>
            <a:off x="5375517" y="4038598"/>
            <a:ext cx="875768" cy="9634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013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93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文本数据体量和市场价值</a:t>
            </a:r>
            <a:endParaRPr lang="en-US" dirty="0"/>
          </a:p>
        </p:txBody>
      </p:sp>
      <p:pic>
        <p:nvPicPr>
          <p:cNvPr id="4" name="图片 3">
            <a:extLst>
              <a:ext uri="{FF2B5EF4-FFF2-40B4-BE49-F238E27FC236}">
                <a16:creationId xmlns:a16="http://schemas.microsoft.com/office/drawing/2014/main" id="{A8C85116-662B-9845-B178-53145F957847}"/>
              </a:ext>
            </a:extLst>
          </p:cNvPr>
          <p:cNvPicPr>
            <a:picLocks noChangeAspect="1"/>
          </p:cNvPicPr>
          <p:nvPr/>
        </p:nvPicPr>
        <p:blipFill>
          <a:blip r:embed="rId2"/>
          <a:stretch>
            <a:fillRect/>
          </a:stretch>
        </p:blipFill>
        <p:spPr>
          <a:xfrm>
            <a:off x="434741" y="1693980"/>
            <a:ext cx="3685520" cy="2743267"/>
          </a:xfrm>
          <a:prstGeom prst="rect">
            <a:avLst/>
          </a:prstGeom>
        </p:spPr>
      </p:pic>
      <p:pic>
        <p:nvPicPr>
          <p:cNvPr id="5" name="图片 4">
            <a:extLst>
              <a:ext uri="{FF2B5EF4-FFF2-40B4-BE49-F238E27FC236}">
                <a16:creationId xmlns:a16="http://schemas.microsoft.com/office/drawing/2014/main" id="{102A0FBB-5345-E744-A070-3F5B259BA037}"/>
              </a:ext>
            </a:extLst>
          </p:cNvPr>
          <p:cNvPicPr>
            <a:picLocks noChangeAspect="1"/>
          </p:cNvPicPr>
          <p:nvPr/>
        </p:nvPicPr>
        <p:blipFill>
          <a:blip r:embed="rId3"/>
          <a:stretch>
            <a:fillRect/>
          </a:stretch>
        </p:blipFill>
        <p:spPr>
          <a:xfrm>
            <a:off x="4678279" y="1620448"/>
            <a:ext cx="3759868" cy="2816799"/>
          </a:xfrm>
          <a:prstGeom prst="rect">
            <a:avLst/>
          </a:prstGeom>
        </p:spPr>
      </p:pic>
      <p:sp>
        <p:nvSpPr>
          <p:cNvPr id="6" name="文本框 5">
            <a:extLst>
              <a:ext uri="{FF2B5EF4-FFF2-40B4-BE49-F238E27FC236}">
                <a16:creationId xmlns:a16="http://schemas.microsoft.com/office/drawing/2014/main" id="{9829AE6C-42E2-4D73-9FFC-85EE3B8311F9}"/>
              </a:ext>
            </a:extLst>
          </p:cNvPr>
          <p:cNvSpPr txBox="1"/>
          <p:nvPr/>
        </p:nvSpPr>
        <p:spPr>
          <a:xfrm>
            <a:off x="2334280" y="4695643"/>
            <a:ext cx="4336676" cy="369332"/>
          </a:xfrm>
          <a:prstGeom prst="rect">
            <a:avLst/>
          </a:prstGeom>
          <a:solidFill>
            <a:schemeClr val="bg1">
              <a:lumMod val="95000"/>
            </a:schemeClr>
          </a:solidFill>
          <a:ln>
            <a:solidFill>
              <a:srgbClr val="C00000"/>
            </a:solidFill>
          </a:ln>
        </p:spPr>
        <p:txBody>
          <a:bodyPr wrap="square">
            <a:spAutoFit/>
          </a:bodyPr>
          <a:lstStyle/>
          <a:p>
            <a:r>
              <a:rPr lang="en-US" altLang="zh-CN" b="0" i="0" dirty="0">
                <a:solidFill>
                  <a:srgbClr val="333333"/>
                </a:solidFill>
                <a:effectLst/>
                <a:latin typeface="Arial" panose="020B0604020202020204" pitchFamily="34" charset="0"/>
              </a:rPr>
              <a:t>Market cap:</a:t>
            </a:r>
            <a:r>
              <a:rPr lang="zh-CN" altLang="en-US" b="0" i="0" dirty="0">
                <a:solidFill>
                  <a:srgbClr val="333333"/>
                </a:solidFill>
                <a:effectLst/>
                <a:latin typeface="Arial" panose="020B0604020202020204" pitchFamily="34" charset="0"/>
              </a:rPr>
              <a:t>市值</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市场价值</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总市值</a:t>
            </a:r>
            <a:endParaRPr lang="zh-CN" altLang="en-US" dirty="0"/>
          </a:p>
        </p:txBody>
      </p:sp>
      <p:sp>
        <p:nvSpPr>
          <p:cNvPr id="7" name="上弧形箭头 5">
            <a:extLst>
              <a:ext uri="{FF2B5EF4-FFF2-40B4-BE49-F238E27FC236}">
                <a16:creationId xmlns:a16="http://schemas.microsoft.com/office/drawing/2014/main" id="{00171817-A331-C048-82C2-42F8D7AA85A0}"/>
              </a:ext>
            </a:extLst>
          </p:cNvPr>
          <p:cNvSpPr/>
          <p:nvPr/>
        </p:nvSpPr>
        <p:spPr>
          <a:xfrm>
            <a:off x="2765659" y="4264919"/>
            <a:ext cx="4122821" cy="390500"/>
          </a:xfrm>
          <a:prstGeom prst="curvedUpArrow">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0236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pPr>
              <a:lnSpc>
                <a:spcPct val="120000"/>
              </a:lnSpc>
            </a:pPr>
            <a:r>
              <a:rPr kumimoji="1" lang="en-US" altLang="zh-CN" dirty="0"/>
              <a:t>Scrapy</a:t>
            </a:r>
            <a:r>
              <a:rPr kumimoji="1" lang="zh-CN" altLang="en-US" dirty="0"/>
              <a:t>爬虫：数据采集方法和工具</a:t>
            </a:r>
            <a:endParaRPr kumimoji="1" lang="en-US" altLang="zh-CN" dirty="0"/>
          </a:p>
          <a:p>
            <a:pPr lvl="1">
              <a:lnSpc>
                <a:spcPct val="120000"/>
              </a:lnSpc>
            </a:pPr>
            <a:r>
              <a:rPr lang="zh-CN" altLang="en-US" dirty="0"/>
              <a:t>人工</a:t>
            </a:r>
            <a:endParaRPr lang="en-US" altLang="zh-CN" dirty="0"/>
          </a:p>
          <a:p>
            <a:pPr lvl="2">
              <a:lnSpc>
                <a:spcPct val="120000"/>
              </a:lnSpc>
            </a:pPr>
            <a:r>
              <a:rPr lang="zh-CN" altLang="en-US" dirty="0"/>
              <a:t>浏览器</a:t>
            </a:r>
            <a:endParaRPr lang="en-US" altLang="zh-CN" dirty="0"/>
          </a:p>
          <a:p>
            <a:pPr lvl="2">
              <a:lnSpc>
                <a:spcPct val="120000"/>
              </a:lnSpc>
            </a:pPr>
            <a:r>
              <a:rPr lang="en-US" altLang="zh-CN" dirty="0"/>
              <a:t>Copy + Paste</a:t>
            </a:r>
          </a:p>
          <a:p>
            <a:pPr lvl="1">
              <a:lnSpc>
                <a:spcPct val="120000"/>
              </a:lnSpc>
            </a:pPr>
            <a:r>
              <a:rPr lang="zh-CN" altLang="en-US" dirty="0"/>
              <a:t>爬虫工具</a:t>
            </a:r>
            <a:endParaRPr lang="en-US" altLang="zh-CN" dirty="0"/>
          </a:p>
          <a:p>
            <a:pPr lvl="2">
              <a:lnSpc>
                <a:spcPct val="120000"/>
              </a:lnSpc>
            </a:pPr>
            <a:r>
              <a:rPr lang="zh-CN" altLang="en-US" dirty="0"/>
              <a:t>自动化程序向网络服务器请求数据，然后对数据进行解析和提取</a:t>
            </a:r>
            <a:endParaRPr lang="en-US" altLang="zh-CN" dirty="0"/>
          </a:p>
          <a:p>
            <a:pPr lvl="2">
              <a:lnSpc>
                <a:spcPct val="120000"/>
              </a:lnSpc>
            </a:pPr>
            <a:r>
              <a:rPr lang="en-US" altLang="zh-CN" dirty="0"/>
              <a:t>Excel</a:t>
            </a:r>
            <a:r>
              <a:rPr lang="zh-CN" altLang="en-US" dirty="0"/>
              <a:t>、八爪鱼</a:t>
            </a:r>
            <a:r>
              <a:rPr lang="en-US" altLang="zh-CN" dirty="0"/>
              <a:t>……</a:t>
            </a:r>
          </a:p>
          <a:p>
            <a:pPr lvl="1">
              <a:lnSpc>
                <a:spcPct val="120000"/>
              </a:lnSpc>
            </a:pPr>
            <a:r>
              <a:rPr lang="en-US" altLang="zh-CN" dirty="0"/>
              <a:t>API</a:t>
            </a:r>
            <a:r>
              <a:rPr lang="zh-CN" altLang="en-US" dirty="0"/>
              <a:t>接口调用</a:t>
            </a:r>
            <a:endParaRPr lang="en-US" altLang="zh-CN" dirty="0"/>
          </a:p>
          <a:p>
            <a:pPr lvl="2">
              <a:lnSpc>
                <a:spcPct val="120000"/>
              </a:lnSpc>
            </a:pPr>
            <a:r>
              <a:rPr lang="en-US" altLang="zh-CN" dirty="0"/>
              <a:t>E.g.,</a:t>
            </a:r>
            <a:r>
              <a:rPr lang="zh-CN" altLang="en-US" dirty="0"/>
              <a:t> </a:t>
            </a:r>
            <a:r>
              <a:rPr lang="zh-CN" altLang="en-US" dirty="0">
                <a:solidFill>
                  <a:srgbClr val="C00000"/>
                </a:solidFill>
              </a:rPr>
              <a:t>新浪微博</a:t>
            </a:r>
            <a:r>
              <a:rPr lang="en-US" altLang="zh-CN" dirty="0">
                <a:solidFill>
                  <a:srgbClr val="C00000"/>
                </a:solidFill>
              </a:rPr>
              <a:t>API</a:t>
            </a:r>
            <a:endParaRPr lang="en-US" altLang="zh-CN" dirty="0"/>
          </a:p>
          <a:p>
            <a:pPr lvl="1">
              <a:lnSpc>
                <a:spcPct val="120000"/>
              </a:lnSpc>
            </a:pPr>
            <a:r>
              <a:rPr lang="zh-CN" altLang="en-US" dirty="0"/>
              <a:t>可编程工具包</a:t>
            </a:r>
            <a:endParaRPr lang="en-US" altLang="zh-CN" dirty="0"/>
          </a:p>
          <a:p>
            <a:pPr lvl="2">
              <a:lnSpc>
                <a:spcPct val="120000"/>
              </a:lnSpc>
            </a:pPr>
            <a:r>
              <a:rPr lang="en-US" altLang="zh-CN" dirty="0">
                <a:solidFill>
                  <a:srgbClr val="C00000"/>
                </a:solidFill>
              </a:rPr>
              <a:t>Scrapy</a:t>
            </a:r>
          </a:p>
          <a:p>
            <a:pPr>
              <a:lnSpc>
                <a:spcPct val="120000"/>
              </a:lnSpc>
            </a:pPr>
            <a:endParaRPr kumimoji="1" lang="en-US" altLang="zh-CN" dirty="0"/>
          </a:p>
        </p:txBody>
      </p:sp>
    </p:spTree>
    <p:extLst>
      <p:ext uri="{BB962C8B-B14F-4D97-AF65-F5344CB8AC3E}">
        <p14:creationId xmlns:p14="http://schemas.microsoft.com/office/powerpoint/2010/main" val="231938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pPr lvl="1"/>
            <a:r>
              <a:rPr lang="en-US" altLang="zh-CN" dirty="0"/>
              <a:t>https://scrapy.org/</a:t>
            </a:r>
            <a:endParaRPr kumimoji="1" lang="en-US" altLang="zh-C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200" y="1631371"/>
            <a:ext cx="4695200" cy="3157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73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pPr lvl="1"/>
            <a:r>
              <a:rPr lang="en-US" altLang="zh-CN" dirty="0"/>
              <a:t>Scrapy</a:t>
            </a:r>
            <a:r>
              <a:rPr lang="zh-CN" altLang="en-US" dirty="0"/>
              <a:t>是一</a:t>
            </a:r>
            <a:r>
              <a:rPr lang="zh-CN" altLang="en-US" dirty="0" smtClean="0"/>
              <a:t>个为了</a:t>
            </a:r>
            <a:r>
              <a:rPr lang="zh-CN" altLang="en-US" dirty="0"/>
              <a:t>爬取网站数据，提取结构性数据而编写的应用框架</a:t>
            </a:r>
            <a:endParaRPr lang="en-US" altLang="zh-CN" dirty="0"/>
          </a:p>
          <a:p>
            <a:pPr lvl="2"/>
            <a:r>
              <a:rPr lang="zh-CN" altLang="en-US" dirty="0"/>
              <a:t> 可以应用在包括数据挖掘，信息处理或存储历史数据等一系列的程序中</a:t>
            </a:r>
            <a:endParaRPr lang="en-US" altLang="zh-CN" dirty="0"/>
          </a:p>
          <a:p>
            <a:pPr lvl="1"/>
            <a:r>
              <a:rPr lang="en-US" altLang="zh-CN" dirty="0"/>
              <a:t>Python</a:t>
            </a:r>
            <a:r>
              <a:rPr lang="zh-CN" altLang="en-US" dirty="0"/>
              <a:t>语言实现</a:t>
            </a:r>
          </a:p>
          <a:p>
            <a:endParaRPr kumimoji="1" lang="en-US" altLang="zh-CN" dirty="0"/>
          </a:p>
        </p:txBody>
      </p:sp>
      <p:pic>
        <p:nvPicPr>
          <p:cNvPr id="4" name="Picture 2" descr="scra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00" y="2237509"/>
            <a:ext cx="3500684" cy="2469573"/>
          </a:xfrm>
          <a:prstGeom prst="rect">
            <a:avLst/>
          </a:prstGeom>
          <a:solidFill>
            <a:schemeClr val="bg1"/>
          </a:solidFill>
        </p:spPr>
      </p:pic>
      <p:sp>
        <p:nvSpPr>
          <p:cNvPr id="5" name="圆角矩形 4"/>
          <p:cNvSpPr/>
          <p:nvPr/>
        </p:nvSpPr>
        <p:spPr>
          <a:xfrm>
            <a:off x="4658591" y="4225636"/>
            <a:ext cx="1208809" cy="6448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491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r>
              <a:rPr kumimoji="1" lang="en-US" altLang="zh-CN" dirty="0"/>
              <a:t>Scrapy</a:t>
            </a:r>
            <a:r>
              <a:rPr lang="zh-CN" altLang="en-US" dirty="0"/>
              <a:t>安装</a:t>
            </a:r>
            <a:endParaRPr lang="en-US" altLang="zh-CN" dirty="0"/>
          </a:p>
          <a:p>
            <a:pPr lvl="1"/>
            <a:r>
              <a:rPr lang="zh-CN" altLang="en-US" dirty="0"/>
              <a:t>参考</a:t>
            </a:r>
            <a:r>
              <a:rPr lang="en-US" altLang="zh-CN" dirty="0">
                <a:hlinkClick r:id="rId2"/>
              </a:rPr>
              <a:t>https://docs.scrapy.org/en/latest/intro/install.html</a:t>
            </a:r>
            <a:endParaRPr lang="en-US" altLang="zh-CN" dirty="0"/>
          </a:p>
          <a:p>
            <a:endParaRPr lang="en-US" altLang="zh-CN" dirty="0"/>
          </a:p>
          <a:p>
            <a:endParaRPr kumimoji="1" lang="en-US" altLang="zh-CN" dirty="0"/>
          </a:p>
        </p:txBody>
      </p:sp>
      <p:sp>
        <p:nvSpPr>
          <p:cNvPr id="4" name="矩形 3">
            <a:extLst>
              <a:ext uri="{FF2B5EF4-FFF2-40B4-BE49-F238E27FC236}">
                <a16:creationId xmlns:a16="http://schemas.microsoft.com/office/drawing/2014/main" id="{551351F4-6074-48C8-9D52-FE81FFB1A33E}"/>
              </a:ext>
            </a:extLst>
          </p:cNvPr>
          <p:cNvSpPr/>
          <p:nvPr/>
        </p:nvSpPr>
        <p:spPr>
          <a:xfrm>
            <a:off x="1600759" y="1978375"/>
            <a:ext cx="5536644" cy="369332"/>
          </a:xfrm>
          <a:prstGeom prst="rect">
            <a:avLst/>
          </a:prstGeom>
          <a:solidFill>
            <a:schemeClr val="bg1">
              <a:lumMod val="95000"/>
            </a:schemeClr>
          </a:solidFill>
          <a:ln>
            <a:solidFill>
              <a:srgbClr val="C00000"/>
            </a:solidFill>
          </a:ln>
        </p:spPr>
        <p:txBody>
          <a:bodyPr wrap="none">
            <a:spAutoFit/>
          </a:bodyPr>
          <a:lstStyle/>
          <a:p>
            <a:pPr lvl="1"/>
            <a:r>
              <a:rPr lang="en-US" altLang="zh-CN" dirty="0"/>
              <a:t>pip install Scrapy –</a:t>
            </a:r>
            <a:r>
              <a:rPr lang="en-US" altLang="zh-CN" dirty="0" err="1"/>
              <a:t>i</a:t>
            </a:r>
            <a:r>
              <a:rPr lang="en-US" altLang="zh-CN" dirty="0"/>
              <a:t> https://pipy.douban.com/simple</a:t>
            </a:r>
          </a:p>
        </p:txBody>
      </p:sp>
    </p:spTree>
    <p:extLst>
      <p:ext uri="{BB962C8B-B14F-4D97-AF65-F5344CB8AC3E}">
        <p14:creationId xmlns:p14="http://schemas.microsoft.com/office/powerpoint/2010/main" val="37804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，信息学院</a:t>
            </a:r>
            <a:endParaRPr kumimoji="1" lang="en-US" altLang="zh-CN" dirty="0"/>
          </a:p>
        </p:txBody>
      </p:sp>
      <p:pic>
        <p:nvPicPr>
          <p:cNvPr id="4" name="图片 3"/>
          <p:cNvPicPr>
            <a:picLocks noChangeAspect="1"/>
          </p:cNvPicPr>
          <p:nvPr/>
        </p:nvPicPr>
        <p:blipFill>
          <a:blip r:embed="rId2"/>
          <a:stretch>
            <a:fillRect/>
          </a:stretch>
        </p:blipFill>
        <p:spPr>
          <a:xfrm>
            <a:off x="1799792" y="1920152"/>
            <a:ext cx="6147310" cy="1440000"/>
          </a:xfrm>
          <a:prstGeom prst="rect">
            <a:avLst/>
          </a:prstGeom>
        </p:spPr>
      </p:pic>
      <p:cxnSp>
        <p:nvCxnSpPr>
          <p:cNvPr id="6" name="直接连接符 5"/>
          <p:cNvCxnSpPr/>
          <p:nvPr/>
        </p:nvCxnSpPr>
        <p:spPr>
          <a:xfrm>
            <a:off x="3744191" y="2421081"/>
            <a:ext cx="3293918"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49137" y="3592521"/>
            <a:ext cx="4977245" cy="923330"/>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Anaconda prompt</a:t>
            </a:r>
            <a:r>
              <a:rPr lang="zh-CN" altLang="en-US" dirty="0" smtClean="0"/>
              <a:t>下面运行如下命令</a:t>
            </a:r>
            <a:endParaRPr lang="en-US" altLang="zh-CN" dirty="0" smtClean="0"/>
          </a:p>
          <a:p>
            <a:endParaRPr lang="en-US" altLang="zh-CN" dirty="0"/>
          </a:p>
          <a:p>
            <a:r>
              <a:rPr lang="en-US" altLang="zh-CN" dirty="0" err="1"/>
              <a:t>scrapy</a:t>
            </a:r>
            <a:r>
              <a:rPr lang="en-US" altLang="zh-CN" dirty="0"/>
              <a:t> shell http://info.ruc.edu.cn/news_list.php</a:t>
            </a:r>
          </a:p>
        </p:txBody>
      </p:sp>
    </p:spTree>
    <p:extLst>
      <p:ext uri="{BB962C8B-B14F-4D97-AF65-F5344CB8AC3E}">
        <p14:creationId xmlns:p14="http://schemas.microsoft.com/office/powerpoint/2010/main" val="167614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a:t>CSS</a:t>
            </a:r>
            <a:r>
              <a:rPr kumimoji="1" lang="zh-CN" altLang="en-US" dirty="0"/>
              <a:t>）</a:t>
            </a:r>
            <a:endParaRPr kumimoji="1" lang="en-US" altLang="zh-CN" dirty="0"/>
          </a:p>
          <a:p>
            <a:pPr lvl="1"/>
            <a:endParaRPr kumimoji="1" lang="en-US" altLang="zh-CN" dirty="0"/>
          </a:p>
        </p:txBody>
      </p:sp>
      <p:pic>
        <p:nvPicPr>
          <p:cNvPr id="5" name="图片 4"/>
          <p:cNvPicPr>
            <a:picLocks noChangeAspect="1"/>
          </p:cNvPicPr>
          <p:nvPr/>
        </p:nvPicPr>
        <p:blipFill rotWithShape="1">
          <a:blip r:embed="rId2"/>
          <a:srcRect r="24018"/>
          <a:stretch/>
        </p:blipFill>
        <p:spPr>
          <a:xfrm>
            <a:off x="138546" y="2958812"/>
            <a:ext cx="8818418" cy="648000"/>
          </a:xfrm>
          <a:prstGeom prst="rect">
            <a:avLst/>
          </a:prstGeom>
        </p:spPr>
      </p:pic>
      <p:cxnSp>
        <p:nvCxnSpPr>
          <p:cNvPr id="6" name="直接连接符 5">
            <a:extLst>
              <a:ext uri="{FF2B5EF4-FFF2-40B4-BE49-F238E27FC236}">
                <a16:creationId xmlns:a16="http://schemas.microsoft.com/office/drawing/2014/main" id="{CCC88368-C09E-4E43-98EE-DD10261D89BF}"/>
              </a:ext>
            </a:extLst>
          </p:cNvPr>
          <p:cNvCxnSpPr>
            <a:cxnSpLocks/>
          </p:cNvCxnSpPr>
          <p:nvPr/>
        </p:nvCxnSpPr>
        <p:spPr>
          <a:xfrm>
            <a:off x="932048" y="3201224"/>
            <a:ext cx="209780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1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a:t>CSS</a:t>
            </a:r>
            <a:r>
              <a:rPr kumimoji="1" lang="zh-CN" altLang="en-US" dirty="0"/>
              <a:t>）</a:t>
            </a:r>
            <a:endParaRPr kumimoji="1" lang="en-US" altLang="zh-CN" dirty="0"/>
          </a:p>
        </p:txBody>
      </p:sp>
      <p:pic>
        <p:nvPicPr>
          <p:cNvPr id="4" name="图片 3"/>
          <p:cNvPicPr>
            <a:picLocks noChangeAspect="1"/>
          </p:cNvPicPr>
          <p:nvPr/>
        </p:nvPicPr>
        <p:blipFill rotWithShape="1">
          <a:blip r:embed="rId2"/>
          <a:srcRect r="18275"/>
          <a:stretch/>
        </p:blipFill>
        <p:spPr>
          <a:xfrm>
            <a:off x="457200" y="1986263"/>
            <a:ext cx="8295409" cy="3040050"/>
          </a:xfrm>
          <a:prstGeom prst="rect">
            <a:avLst/>
          </a:prstGeom>
        </p:spPr>
      </p:pic>
      <p:cxnSp>
        <p:nvCxnSpPr>
          <p:cNvPr id="5" name="直接连接符 4">
            <a:extLst>
              <a:ext uri="{FF2B5EF4-FFF2-40B4-BE49-F238E27FC236}">
                <a16:creationId xmlns:a16="http://schemas.microsoft.com/office/drawing/2014/main" id="{80C3C909-77D7-4FDB-801A-6DB02D924EA4}"/>
              </a:ext>
            </a:extLst>
          </p:cNvPr>
          <p:cNvCxnSpPr>
            <a:cxnSpLocks/>
          </p:cNvCxnSpPr>
          <p:nvPr/>
        </p:nvCxnSpPr>
        <p:spPr>
          <a:xfrm>
            <a:off x="1186048" y="2286824"/>
            <a:ext cx="216675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960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en-US" altLang="zh-CN" dirty="0" smtClean="0"/>
              <a:t>1</a:t>
            </a:r>
            <a:r>
              <a:rPr kumimoji="1" lang="zh-CN" altLang="en-US" dirty="0" smtClean="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smtClean="0"/>
              <a:t>xpath</a:t>
            </a:r>
            <a:endParaRPr kumimoji="1" lang="en-US" altLang="zh-CN" dirty="0" smtClean="0"/>
          </a:p>
          <a:p>
            <a:pPr lvl="1"/>
            <a:r>
              <a:rPr kumimoji="1" lang="en-US" altLang="zh-CN" dirty="0" smtClean="0"/>
              <a:t>2</a:t>
            </a:r>
            <a:r>
              <a:rPr kumimoji="1" lang="zh-CN" altLang="en-US" dirty="0" smtClean="0"/>
              <a:t>、</a:t>
            </a:r>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p:txBody>
      </p:sp>
      <p:pic>
        <p:nvPicPr>
          <p:cNvPr id="6" name="图片 5"/>
          <p:cNvPicPr>
            <a:picLocks noChangeAspect="1"/>
          </p:cNvPicPr>
          <p:nvPr/>
        </p:nvPicPr>
        <p:blipFill>
          <a:blip r:embed="rId2"/>
          <a:stretch>
            <a:fillRect/>
          </a:stretch>
        </p:blipFill>
        <p:spPr>
          <a:xfrm>
            <a:off x="543190" y="2273237"/>
            <a:ext cx="8057619" cy="2597213"/>
          </a:xfrm>
          <a:prstGeom prst="rect">
            <a:avLst/>
          </a:prstGeom>
        </p:spPr>
      </p:pic>
      <p:sp>
        <p:nvSpPr>
          <p:cNvPr id="4" name="矩形 3">
            <a:extLst>
              <a:ext uri="{FF2B5EF4-FFF2-40B4-BE49-F238E27FC236}">
                <a16:creationId xmlns:a16="http://schemas.microsoft.com/office/drawing/2014/main" id="{4B619088-7E2A-4C8E-AF7F-059DA47280DA}"/>
              </a:ext>
            </a:extLst>
          </p:cNvPr>
          <p:cNvSpPr/>
          <p:nvPr/>
        </p:nvSpPr>
        <p:spPr>
          <a:xfrm>
            <a:off x="6059208" y="1124341"/>
            <a:ext cx="733983" cy="369332"/>
          </a:xfrm>
          <a:prstGeom prst="rect">
            <a:avLst/>
          </a:prstGeom>
        </p:spPr>
        <p:txBody>
          <a:bodyPr wrap="none">
            <a:spAutoFit/>
          </a:bodyPr>
          <a:lstStyle/>
          <a:p>
            <a:r>
              <a:rPr kumimoji="1" lang="en-US" altLang="zh-CN" dirty="0" err="1"/>
              <a:t>Xpath</a:t>
            </a:r>
            <a:endParaRPr lang="zh-CN" altLang="en-US" dirty="0"/>
          </a:p>
        </p:txBody>
      </p:sp>
      <p:sp>
        <p:nvSpPr>
          <p:cNvPr id="8" name="矩形 7">
            <a:extLst>
              <a:ext uri="{FF2B5EF4-FFF2-40B4-BE49-F238E27FC236}">
                <a16:creationId xmlns:a16="http://schemas.microsoft.com/office/drawing/2014/main" id="{3E6730C7-2C54-4DB0-9884-828BE5A54354}"/>
              </a:ext>
            </a:extLst>
          </p:cNvPr>
          <p:cNvSpPr/>
          <p:nvPr/>
        </p:nvSpPr>
        <p:spPr>
          <a:xfrm>
            <a:off x="7282036" y="1115082"/>
            <a:ext cx="646331" cy="369332"/>
          </a:xfrm>
          <a:prstGeom prst="rect">
            <a:avLst/>
          </a:prstGeom>
        </p:spPr>
        <p:txBody>
          <a:bodyPr wrap="none">
            <a:spAutoFit/>
          </a:bodyPr>
          <a:lstStyle/>
          <a:p>
            <a:r>
              <a:rPr kumimoji="1" lang="zh-CN" altLang="en-US" dirty="0"/>
              <a:t>结果</a:t>
            </a:r>
            <a:endParaRPr lang="zh-CN" altLang="en-US" dirty="0"/>
          </a:p>
        </p:txBody>
      </p:sp>
      <p:cxnSp>
        <p:nvCxnSpPr>
          <p:cNvPr id="9" name="直接箭头连接符 8">
            <a:extLst>
              <a:ext uri="{FF2B5EF4-FFF2-40B4-BE49-F238E27FC236}">
                <a16:creationId xmlns:a16="http://schemas.microsoft.com/office/drawing/2014/main" id="{9F64C3F6-3712-4996-AC3A-3B2AF3225A5F}"/>
              </a:ext>
            </a:extLst>
          </p:cNvPr>
          <p:cNvCxnSpPr>
            <a:stCxn id="4" idx="2"/>
          </p:cNvCxnSpPr>
          <p:nvPr/>
        </p:nvCxnSpPr>
        <p:spPr>
          <a:xfrm flipH="1">
            <a:off x="5812971" y="1493673"/>
            <a:ext cx="613229" cy="66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A3A5629-0453-4D31-B1A8-003EDA86612B}"/>
              </a:ext>
            </a:extLst>
          </p:cNvPr>
          <p:cNvCxnSpPr>
            <a:stCxn id="8" idx="2"/>
          </p:cNvCxnSpPr>
          <p:nvPr/>
        </p:nvCxnSpPr>
        <p:spPr>
          <a:xfrm flipH="1">
            <a:off x="7433381" y="1484414"/>
            <a:ext cx="171821" cy="725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C14BE249-939E-4BF3-8EE3-08B3FD3192A2}"/>
              </a:ext>
            </a:extLst>
          </p:cNvPr>
          <p:cNvSpPr/>
          <p:nvPr/>
        </p:nvSpPr>
        <p:spPr>
          <a:xfrm>
            <a:off x="497114" y="2209800"/>
            <a:ext cx="5461000" cy="399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7A2BB20-C728-41CC-AA55-A1FA3B191208}"/>
              </a:ext>
            </a:extLst>
          </p:cNvPr>
          <p:cNvSpPr/>
          <p:nvPr/>
        </p:nvSpPr>
        <p:spPr>
          <a:xfrm>
            <a:off x="6351783" y="2222374"/>
            <a:ext cx="2091903"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80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en-US" altLang="zh-CN" dirty="0"/>
              <a:t>1</a:t>
            </a:r>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r>
              <a:rPr kumimoji="1" lang="en-US" altLang="zh-CN" dirty="0" smtClean="0"/>
              <a:t>2</a:t>
            </a:r>
            <a:r>
              <a:rPr kumimoji="1" lang="zh-CN" altLang="en-US" dirty="0" smtClean="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endParaRPr kumimoji="1" lang="en-US" altLang="zh-CN" dirty="0"/>
          </a:p>
        </p:txBody>
      </p:sp>
      <p:pic>
        <p:nvPicPr>
          <p:cNvPr id="5" name="图片 4"/>
          <p:cNvPicPr>
            <a:picLocks noChangeAspect="1"/>
          </p:cNvPicPr>
          <p:nvPr/>
        </p:nvPicPr>
        <p:blipFill>
          <a:blip r:embed="rId2"/>
          <a:stretch>
            <a:fillRect/>
          </a:stretch>
        </p:blipFill>
        <p:spPr>
          <a:xfrm>
            <a:off x="167391" y="3229407"/>
            <a:ext cx="8519409" cy="720000"/>
          </a:xfrm>
          <a:prstGeom prst="rect">
            <a:avLst/>
          </a:prstGeom>
        </p:spPr>
      </p:pic>
      <p:cxnSp>
        <p:nvCxnSpPr>
          <p:cNvPr id="6" name="直接连接符 5">
            <a:extLst>
              <a:ext uri="{FF2B5EF4-FFF2-40B4-BE49-F238E27FC236}">
                <a16:creationId xmlns:a16="http://schemas.microsoft.com/office/drawing/2014/main" id="{7D48A1B6-3AD2-47CF-88E2-82DC9152153F}"/>
              </a:ext>
            </a:extLst>
          </p:cNvPr>
          <p:cNvCxnSpPr>
            <a:cxnSpLocks/>
            <a:endCxn id="5" idx="3"/>
          </p:cNvCxnSpPr>
          <p:nvPr/>
        </p:nvCxnSpPr>
        <p:spPr>
          <a:xfrm>
            <a:off x="808677" y="3571338"/>
            <a:ext cx="7878123" cy="18069"/>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66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en-US" altLang="zh-CN" dirty="0" smtClean="0"/>
              <a:t>1</a:t>
            </a:r>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smtClean="0"/>
              <a:t>xpath</a:t>
            </a:r>
            <a:endParaRPr kumimoji="1" lang="en-US" altLang="zh-CN" dirty="0" smtClean="0"/>
          </a:p>
          <a:p>
            <a:pPr lvl="1"/>
            <a:r>
              <a:rPr kumimoji="1" lang="en-US" altLang="zh-CN" dirty="0" smtClean="0"/>
              <a:t>2</a:t>
            </a:r>
            <a:r>
              <a:rPr kumimoji="1" lang="zh-CN" altLang="en-US" dirty="0" smtClean="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endParaRPr kumimoji="1" lang="en-US" altLang="zh-CN" dirty="0"/>
          </a:p>
        </p:txBody>
      </p:sp>
      <p:pic>
        <p:nvPicPr>
          <p:cNvPr id="4" name="图片 3"/>
          <p:cNvPicPr>
            <a:picLocks noChangeAspect="1"/>
          </p:cNvPicPr>
          <p:nvPr/>
        </p:nvPicPr>
        <p:blipFill>
          <a:blip r:embed="rId2"/>
          <a:stretch>
            <a:fillRect/>
          </a:stretch>
        </p:blipFill>
        <p:spPr>
          <a:xfrm>
            <a:off x="145905" y="2908155"/>
            <a:ext cx="8760609" cy="720000"/>
          </a:xfrm>
          <a:prstGeom prst="rect">
            <a:avLst/>
          </a:prstGeom>
        </p:spPr>
      </p:pic>
      <p:cxnSp>
        <p:nvCxnSpPr>
          <p:cNvPr id="5" name="直接连接符 4">
            <a:extLst>
              <a:ext uri="{FF2B5EF4-FFF2-40B4-BE49-F238E27FC236}">
                <a16:creationId xmlns:a16="http://schemas.microsoft.com/office/drawing/2014/main" id="{CBC83513-259C-4E26-9180-F079C5E64606}"/>
              </a:ext>
            </a:extLst>
          </p:cNvPr>
          <p:cNvCxnSpPr>
            <a:cxnSpLocks/>
          </p:cNvCxnSpPr>
          <p:nvPr/>
        </p:nvCxnSpPr>
        <p:spPr>
          <a:xfrm>
            <a:off x="776019" y="3244767"/>
            <a:ext cx="7994238"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6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lnSpcReduction="10000"/>
          </a:bodyPr>
          <a:lstStyle/>
          <a:p>
            <a:r>
              <a:rPr lang="zh-CN" altLang="en-US" dirty="0"/>
              <a:t>文本数据简介：</a:t>
            </a:r>
            <a:r>
              <a:rPr kumimoji="1" lang="zh-CN" altLang="en-US" dirty="0"/>
              <a:t>典型的文本处理与分析场景</a:t>
            </a:r>
            <a:endParaRPr kumimoji="1" lang="en-US" altLang="zh-CN" dirty="0"/>
          </a:p>
          <a:p>
            <a:pPr lvl="1"/>
            <a:r>
              <a:rPr kumimoji="1" lang="zh-CN" altLang="en-US" dirty="0"/>
              <a:t>搜索引擎</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推荐系统</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自然语言处理</a:t>
            </a:r>
            <a:endParaRPr kumimoji="1" lang="en-US" altLang="zh-CN" dirty="0"/>
          </a:p>
          <a:p>
            <a:pPr lvl="2"/>
            <a:r>
              <a:rPr kumimoji="1" lang="zh-CN" altLang="en-US" dirty="0"/>
              <a:t>机器翻译</a:t>
            </a:r>
            <a:endParaRPr kumimoji="1" lang="en-US" altLang="zh-CN" dirty="0"/>
          </a:p>
          <a:p>
            <a:pPr lvl="2"/>
            <a:r>
              <a:rPr kumimoji="1" lang="zh-CN" altLang="en-US" dirty="0"/>
              <a:t>问答系统</a:t>
            </a:r>
            <a:endParaRPr kumimoji="1" lang="en-US" altLang="zh-CN" dirty="0"/>
          </a:p>
          <a:p>
            <a:endParaRPr lang="en-US" dirty="0"/>
          </a:p>
        </p:txBody>
      </p:sp>
      <p:pic>
        <p:nvPicPr>
          <p:cNvPr id="4" name="图片 3">
            <a:extLst>
              <a:ext uri="{FF2B5EF4-FFF2-40B4-BE49-F238E27FC236}">
                <a16:creationId xmlns:a16="http://schemas.microsoft.com/office/drawing/2014/main" id="{7F84FADC-391B-9847-A5D7-47EA213197F5}"/>
              </a:ext>
            </a:extLst>
          </p:cNvPr>
          <p:cNvPicPr>
            <a:picLocks noChangeAspect="1"/>
          </p:cNvPicPr>
          <p:nvPr/>
        </p:nvPicPr>
        <p:blipFill>
          <a:blip r:embed="rId2"/>
          <a:stretch>
            <a:fillRect/>
          </a:stretch>
        </p:blipFill>
        <p:spPr>
          <a:xfrm>
            <a:off x="6657359" y="2808636"/>
            <a:ext cx="1161563" cy="2065001"/>
          </a:xfrm>
          <a:prstGeom prst="rect">
            <a:avLst/>
          </a:prstGeom>
        </p:spPr>
      </p:pic>
      <p:pic>
        <p:nvPicPr>
          <p:cNvPr id="5" name="图片 4">
            <a:extLst>
              <a:ext uri="{FF2B5EF4-FFF2-40B4-BE49-F238E27FC236}">
                <a16:creationId xmlns:a16="http://schemas.microsoft.com/office/drawing/2014/main" id="{6457F92C-F2FE-134A-A529-EECA1FFEB199}"/>
              </a:ext>
            </a:extLst>
          </p:cNvPr>
          <p:cNvPicPr>
            <a:picLocks noChangeAspect="1"/>
          </p:cNvPicPr>
          <p:nvPr/>
        </p:nvPicPr>
        <p:blipFill>
          <a:blip r:embed="rId3"/>
          <a:stretch>
            <a:fillRect/>
          </a:stretch>
        </p:blipFill>
        <p:spPr>
          <a:xfrm>
            <a:off x="4467261" y="3549462"/>
            <a:ext cx="1396663" cy="1385073"/>
          </a:xfrm>
          <a:prstGeom prst="rect">
            <a:avLst/>
          </a:prstGeom>
        </p:spPr>
      </p:pic>
      <p:pic>
        <p:nvPicPr>
          <p:cNvPr id="6" name="图片 5">
            <a:extLst>
              <a:ext uri="{FF2B5EF4-FFF2-40B4-BE49-F238E27FC236}">
                <a16:creationId xmlns:a16="http://schemas.microsoft.com/office/drawing/2014/main" id="{924AEB36-4D82-BD4E-8F94-E57F74F1D2F5}"/>
              </a:ext>
            </a:extLst>
          </p:cNvPr>
          <p:cNvPicPr>
            <a:picLocks noChangeAspect="1"/>
          </p:cNvPicPr>
          <p:nvPr/>
        </p:nvPicPr>
        <p:blipFill>
          <a:blip r:embed="rId4"/>
          <a:stretch>
            <a:fillRect/>
          </a:stretch>
        </p:blipFill>
        <p:spPr>
          <a:xfrm>
            <a:off x="6127204" y="537034"/>
            <a:ext cx="1714828" cy="1940546"/>
          </a:xfrm>
          <a:prstGeom prst="rect">
            <a:avLst/>
          </a:prstGeom>
        </p:spPr>
      </p:pic>
      <p:pic>
        <p:nvPicPr>
          <p:cNvPr id="7" name="图片 6">
            <a:extLst>
              <a:ext uri="{FF2B5EF4-FFF2-40B4-BE49-F238E27FC236}">
                <a16:creationId xmlns:a16="http://schemas.microsoft.com/office/drawing/2014/main" id="{E37985AD-24EE-C148-BA83-4844AF3A9EEC}"/>
              </a:ext>
            </a:extLst>
          </p:cNvPr>
          <p:cNvPicPr>
            <a:picLocks noChangeAspect="1"/>
          </p:cNvPicPr>
          <p:nvPr/>
        </p:nvPicPr>
        <p:blipFill>
          <a:blip r:embed="rId5"/>
          <a:stretch>
            <a:fillRect/>
          </a:stretch>
        </p:blipFill>
        <p:spPr>
          <a:xfrm>
            <a:off x="3776762" y="1720544"/>
            <a:ext cx="1744548" cy="1774976"/>
          </a:xfrm>
          <a:prstGeom prst="rect">
            <a:avLst/>
          </a:prstGeom>
        </p:spPr>
      </p:pic>
      <p:sp>
        <p:nvSpPr>
          <p:cNvPr id="3" name="任意多边形: 形状 2">
            <a:extLst>
              <a:ext uri="{FF2B5EF4-FFF2-40B4-BE49-F238E27FC236}">
                <a16:creationId xmlns:a16="http://schemas.microsoft.com/office/drawing/2014/main" id="{A71BAFED-3110-4F7A-8447-3D03A075FE14}"/>
              </a:ext>
            </a:extLst>
          </p:cNvPr>
          <p:cNvSpPr/>
          <p:nvPr/>
        </p:nvSpPr>
        <p:spPr>
          <a:xfrm>
            <a:off x="2383971" y="1243158"/>
            <a:ext cx="3708400" cy="161099"/>
          </a:xfrm>
          <a:custGeom>
            <a:avLst/>
            <a:gdLst>
              <a:gd name="connsiteX0" fmla="*/ 0 w 3708400"/>
              <a:gd name="connsiteY0" fmla="*/ 95785 h 161099"/>
              <a:gd name="connsiteX1" fmla="*/ 1426029 w 3708400"/>
              <a:gd name="connsiteY1" fmla="*/ 1442 h 161099"/>
              <a:gd name="connsiteX2" fmla="*/ 3708400 w 3708400"/>
              <a:gd name="connsiteY2" fmla="*/ 161099 h 161099"/>
            </a:gdLst>
            <a:ahLst/>
            <a:cxnLst>
              <a:cxn ang="0">
                <a:pos x="connsiteX0" y="connsiteY0"/>
              </a:cxn>
              <a:cxn ang="0">
                <a:pos x="connsiteX1" y="connsiteY1"/>
              </a:cxn>
              <a:cxn ang="0">
                <a:pos x="connsiteX2" y="connsiteY2"/>
              </a:cxn>
            </a:cxnLst>
            <a:rect l="l" t="t" r="r" b="b"/>
            <a:pathLst>
              <a:path w="3708400" h="161099">
                <a:moveTo>
                  <a:pt x="0" y="95785"/>
                </a:moveTo>
                <a:cubicBezTo>
                  <a:pt x="403981" y="43170"/>
                  <a:pt x="807962" y="-9444"/>
                  <a:pt x="1426029" y="1442"/>
                </a:cubicBezTo>
                <a:cubicBezTo>
                  <a:pt x="2044096" y="12328"/>
                  <a:pt x="2876248" y="86713"/>
                  <a:pt x="3708400" y="161099"/>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012CA7F-32CA-4BE5-8342-A906D08F5A2C}"/>
              </a:ext>
            </a:extLst>
          </p:cNvPr>
          <p:cNvSpPr/>
          <p:nvPr/>
        </p:nvSpPr>
        <p:spPr>
          <a:xfrm>
            <a:off x="2307771" y="2245927"/>
            <a:ext cx="1458686" cy="236016"/>
          </a:xfrm>
          <a:custGeom>
            <a:avLst/>
            <a:gdLst>
              <a:gd name="connsiteX0" fmla="*/ 0 w 1458686"/>
              <a:gd name="connsiteY0" fmla="*/ 236016 h 236016"/>
              <a:gd name="connsiteX1" fmla="*/ 547915 w 1458686"/>
              <a:gd name="connsiteY1" fmla="*/ 159 h 236016"/>
              <a:gd name="connsiteX2" fmla="*/ 1458686 w 1458686"/>
              <a:gd name="connsiteY2" fmla="*/ 206987 h 236016"/>
            </a:gdLst>
            <a:ahLst/>
            <a:cxnLst>
              <a:cxn ang="0">
                <a:pos x="connsiteX0" y="connsiteY0"/>
              </a:cxn>
              <a:cxn ang="0">
                <a:pos x="connsiteX1" y="connsiteY1"/>
              </a:cxn>
              <a:cxn ang="0">
                <a:pos x="connsiteX2" y="connsiteY2"/>
              </a:cxn>
            </a:cxnLst>
            <a:rect l="l" t="t" r="r" b="b"/>
            <a:pathLst>
              <a:path w="1458686" h="236016">
                <a:moveTo>
                  <a:pt x="0" y="236016"/>
                </a:moveTo>
                <a:cubicBezTo>
                  <a:pt x="152400" y="120506"/>
                  <a:pt x="304801" y="4997"/>
                  <a:pt x="547915" y="159"/>
                </a:cubicBezTo>
                <a:cubicBezTo>
                  <a:pt x="791029" y="-4679"/>
                  <a:pt x="1124857" y="101154"/>
                  <a:pt x="1458686" y="20698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9C61395-8947-4A76-BD9A-5F387F8146B7}"/>
              </a:ext>
            </a:extLst>
          </p:cNvPr>
          <p:cNvSpPr/>
          <p:nvPr/>
        </p:nvSpPr>
        <p:spPr>
          <a:xfrm>
            <a:off x="2587171" y="3794896"/>
            <a:ext cx="1883229" cy="211047"/>
          </a:xfrm>
          <a:custGeom>
            <a:avLst/>
            <a:gdLst>
              <a:gd name="connsiteX0" fmla="*/ 0 w 1883229"/>
              <a:gd name="connsiteY0" fmla="*/ 211047 h 211047"/>
              <a:gd name="connsiteX1" fmla="*/ 1328058 w 1883229"/>
              <a:gd name="connsiteY1" fmla="*/ 590 h 211047"/>
              <a:gd name="connsiteX2" fmla="*/ 1883229 w 1883229"/>
              <a:gd name="connsiteY2" fmla="*/ 160247 h 211047"/>
            </a:gdLst>
            <a:ahLst/>
            <a:cxnLst>
              <a:cxn ang="0">
                <a:pos x="connsiteX0" y="connsiteY0"/>
              </a:cxn>
              <a:cxn ang="0">
                <a:pos x="connsiteX1" y="connsiteY1"/>
              </a:cxn>
              <a:cxn ang="0">
                <a:pos x="connsiteX2" y="connsiteY2"/>
              </a:cxn>
            </a:cxnLst>
            <a:rect l="l" t="t" r="r" b="b"/>
            <a:pathLst>
              <a:path w="1883229" h="211047">
                <a:moveTo>
                  <a:pt x="0" y="211047"/>
                </a:moveTo>
                <a:cubicBezTo>
                  <a:pt x="507093" y="110052"/>
                  <a:pt x="1014187" y="9057"/>
                  <a:pt x="1328058" y="590"/>
                </a:cubicBezTo>
                <a:cubicBezTo>
                  <a:pt x="1641929" y="-7877"/>
                  <a:pt x="1762579" y="76185"/>
                  <a:pt x="1883229" y="16024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6F4B9BF8-D2C4-42B7-ACC5-25F4BD5877D8}"/>
              </a:ext>
            </a:extLst>
          </p:cNvPr>
          <p:cNvSpPr/>
          <p:nvPr/>
        </p:nvSpPr>
        <p:spPr>
          <a:xfrm>
            <a:off x="2598057" y="4057701"/>
            <a:ext cx="4005943" cy="247618"/>
          </a:xfrm>
          <a:custGeom>
            <a:avLst/>
            <a:gdLst>
              <a:gd name="connsiteX0" fmla="*/ 0 w 4553857"/>
              <a:gd name="connsiteY0" fmla="*/ 253042 h 253042"/>
              <a:gd name="connsiteX1" fmla="*/ 3432629 w 4553857"/>
              <a:gd name="connsiteY1" fmla="*/ 31699 h 253042"/>
              <a:gd name="connsiteX2" fmla="*/ 4553857 w 4553857"/>
              <a:gd name="connsiteY2" fmla="*/ 6299 h 253042"/>
            </a:gdLst>
            <a:ahLst/>
            <a:cxnLst>
              <a:cxn ang="0">
                <a:pos x="connsiteX0" y="connsiteY0"/>
              </a:cxn>
              <a:cxn ang="0">
                <a:pos x="connsiteX1" y="connsiteY1"/>
              </a:cxn>
              <a:cxn ang="0">
                <a:pos x="connsiteX2" y="connsiteY2"/>
              </a:cxn>
            </a:cxnLst>
            <a:rect l="l" t="t" r="r" b="b"/>
            <a:pathLst>
              <a:path w="4553857" h="253042">
                <a:moveTo>
                  <a:pt x="0" y="253042"/>
                </a:moveTo>
                <a:lnTo>
                  <a:pt x="3432629" y="31699"/>
                </a:lnTo>
                <a:cubicBezTo>
                  <a:pt x="4191605" y="-9425"/>
                  <a:pt x="4372731" y="-1563"/>
                  <a:pt x="4553857" y="6299"/>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157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1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sp>
        <p:nvSpPr>
          <p:cNvPr id="4" name="矩形 3"/>
          <p:cNvSpPr/>
          <p:nvPr/>
        </p:nvSpPr>
        <p:spPr>
          <a:xfrm>
            <a:off x="703117" y="2110085"/>
            <a:ext cx="7401791" cy="923330"/>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Anaconda prompt</a:t>
            </a:r>
            <a:r>
              <a:rPr lang="zh-CN" altLang="en-US" dirty="0"/>
              <a:t>下</a:t>
            </a:r>
            <a:r>
              <a:rPr lang="zh-CN" altLang="en-US" dirty="0" smtClean="0"/>
              <a:t>运行如下命令</a:t>
            </a:r>
            <a:endParaRPr lang="en-US" altLang="zh-CN" dirty="0" smtClean="0"/>
          </a:p>
          <a:p>
            <a:endParaRPr lang="en-US" altLang="zh-CN" dirty="0"/>
          </a:p>
          <a:p>
            <a:r>
              <a:rPr lang="zh-CN" altLang="en-US" dirty="0"/>
              <a:t>scrapy shell "http://news.ruc.edu.cn/archives/category/important_news"</a:t>
            </a:r>
          </a:p>
        </p:txBody>
      </p:sp>
    </p:spTree>
    <p:extLst>
      <p:ext uri="{BB962C8B-B14F-4D97-AF65-F5344CB8AC3E}">
        <p14:creationId xmlns:p14="http://schemas.microsoft.com/office/powerpoint/2010/main" val="95341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5" name="图片 4"/>
          <p:cNvPicPr>
            <a:picLocks noChangeAspect="1"/>
          </p:cNvPicPr>
          <p:nvPr/>
        </p:nvPicPr>
        <p:blipFill rotWithShape="1">
          <a:blip r:embed="rId2"/>
          <a:srcRect r="31601"/>
          <a:stretch/>
        </p:blipFill>
        <p:spPr>
          <a:xfrm>
            <a:off x="133352" y="3206894"/>
            <a:ext cx="8775122" cy="648000"/>
          </a:xfrm>
          <a:prstGeom prst="rect">
            <a:avLst/>
          </a:prstGeom>
        </p:spPr>
      </p:pic>
      <p:cxnSp>
        <p:nvCxnSpPr>
          <p:cNvPr id="6" name="直接连接符 5">
            <a:extLst>
              <a:ext uri="{FF2B5EF4-FFF2-40B4-BE49-F238E27FC236}">
                <a16:creationId xmlns:a16="http://schemas.microsoft.com/office/drawing/2014/main" id="{A3F29DAB-9936-47D3-9B6D-5C876525A2C5}"/>
              </a:ext>
            </a:extLst>
          </p:cNvPr>
          <p:cNvCxnSpPr>
            <a:cxnSpLocks/>
          </p:cNvCxnSpPr>
          <p:nvPr/>
        </p:nvCxnSpPr>
        <p:spPr>
          <a:xfrm>
            <a:off x="1044534" y="3531424"/>
            <a:ext cx="216675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2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79751" y="2463650"/>
            <a:ext cx="6997311" cy="648000"/>
          </a:xfrm>
          <a:prstGeom prst="rect">
            <a:avLst/>
          </a:prstGeom>
        </p:spPr>
      </p:pic>
      <p:cxnSp>
        <p:nvCxnSpPr>
          <p:cNvPr id="5" name="直接连接符 4">
            <a:extLst>
              <a:ext uri="{FF2B5EF4-FFF2-40B4-BE49-F238E27FC236}">
                <a16:creationId xmlns:a16="http://schemas.microsoft.com/office/drawing/2014/main" id="{F008B320-E2A3-46F7-B407-BAA974B3A362}"/>
              </a:ext>
            </a:extLst>
          </p:cNvPr>
          <p:cNvCxnSpPr>
            <a:cxnSpLocks/>
          </p:cNvCxnSpPr>
          <p:nvPr/>
        </p:nvCxnSpPr>
        <p:spPr>
          <a:xfrm>
            <a:off x="1675905" y="2733138"/>
            <a:ext cx="3679866"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pPr lvl="1"/>
            <a:r>
              <a:rPr kumimoji="1" lang="en-US" altLang="zh-CN" dirty="0" smtClean="0"/>
              <a:t>1</a:t>
            </a:r>
            <a:r>
              <a:rPr kumimoji="1" lang="zh-CN" altLang="en-US" dirty="0" smtClean="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r>
              <a:rPr kumimoji="1" lang="en-US" altLang="zh-CN" dirty="0"/>
              <a:t>2</a:t>
            </a:r>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endParaRPr lang="en-US" altLang="zh-CN" dirty="0"/>
          </a:p>
          <a:p>
            <a:endParaRPr kumimoji="1" lang="en-US" altLang="zh-CN" dirty="0"/>
          </a:p>
        </p:txBody>
      </p:sp>
      <p:pic>
        <p:nvPicPr>
          <p:cNvPr id="5" name="图片 4"/>
          <p:cNvPicPr>
            <a:picLocks noChangeAspect="1"/>
          </p:cNvPicPr>
          <p:nvPr/>
        </p:nvPicPr>
        <p:blipFill>
          <a:blip r:embed="rId2"/>
          <a:stretch>
            <a:fillRect/>
          </a:stretch>
        </p:blipFill>
        <p:spPr>
          <a:xfrm>
            <a:off x="341242" y="2231470"/>
            <a:ext cx="8559187" cy="2227696"/>
          </a:xfrm>
          <a:prstGeom prst="rect">
            <a:avLst/>
          </a:prstGeom>
        </p:spPr>
      </p:pic>
      <p:sp>
        <p:nvSpPr>
          <p:cNvPr id="6" name="圆角矩形 5"/>
          <p:cNvSpPr/>
          <p:nvPr/>
        </p:nvSpPr>
        <p:spPr>
          <a:xfrm>
            <a:off x="267689" y="2215243"/>
            <a:ext cx="6089568" cy="4427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6748CA-EEEA-4A13-8D84-80CA4C891127}"/>
              </a:ext>
            </a:extLst>
          </p:cNvPr>
          <p:cNvSpPr/>
          <p:nvPr/>
        </p:nvSpPr>
        <p:spPr>
          <a:xfrm>
            <a:off x="6059208" y="1124341"/>
            <a:ext cx="733983" cy="369332"/>
          </a:xfrm>
          <a:prstGeom prst="rect">
            <a:avLst/>
          </a:prstGeom>
        </p:spPr>
        <p:txBody>
          <a:bodyPr wrap="none">
            <a:spAutoFit/>
          </a:bodyPr>
          <a:lstStyle/>
          <a:p>
            <a:r>
              <a:rPr kumimoji="1" lang="en-US" altLang="zh-CN" dirty="0" err="1"/>
              <a:t>Xpath</a:t>
            </a:r>
            <a:endParaRPr lang="zh-CN" altLang="en-US" dirty="0"/>
          </a:p>
        </p:txBody>
      </p:sp>
      <p:sp>
        <p:nvSpPr>
          <p:cNvPr id="8" name="矩形 7">
            <a:extLst>
              <a:ext uri="{FF2B5EF4-FFF2-40B4-BE49-F238E27FC236}">
                <a16:creationId xmlns:a16="http://schemas.microsoft.com/office/drawing/2014/main" id="{952A1D9C-06D4-4D62-A81C-DE93278B4586}"/>
              </a:ext>
            </a:extLst>
          </p:cNvPr>
          <p:cNvSpPr/>
          <p:nvPr/>
        </p:nvSpPr>
        <p:spPr>
          <a:xfrm>
            <a:off x="7282036" y="1115082"/>
            <a:ext cx="646331" cy="369332"/>
          </a:xfrm>
          <a:prstGeom prst="rect">
            <a:avLst/>
          </a:prstGeom>
        </p:spPr>
        <p:txBody>
          <a:bodyPr wrap="none">
            <a:spAutoFit/>
          </a:bodyPr>
          <a:lstStyle/>
          <a:p>
            <a:r>
              <a:rPr kumimoji="1" lang="zh-CN" altLang="en-US" dirty="0"/>
              <a:t>结果</a:t>
            </a:r>
            <a:endParaRPr lang="zh-CN" altLang="en-US" dirty="0"/>
          </a:p>
        </p:txBody>
      </p:sp>
      <p:cxnSp>
        <p:nvCxnSpPr>
          <p:cNvPr id="9" name="直接箭头连接符 8">
            <a:extLst>
              <a:ext uri="{FF2B5EF4-FFF2-40B4-BE49-F238E27FC236}">
                <a16:creationId xmlns:a16="http://schemas.microsoft.com/office/drawing/2014/main" id="{B7BC5961-12D0-43CE-B773-02AD06EAA8A9}"/>
              </a:ext>
            </a:extLst>
          </p:cNvPr>
          <p:cNvCxnSpPr>
            <a:cxnSpLocks/>
            <a:stCxn id="7" idx="2"/>
          </p:cNvCxnSpPr>
          <p:nvPr/>
        </p:nvCxnSpPr>
        <p:spPr>
          <a:xfrm flipH="1">
            <a:off x="6030686" y="1493673"/>
            <a:ext cx="395514" cy="60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35F91EC-012F-4DD2-A208-9409DF6305E0}"/>
              </a:ext>
            </a:extLst>
          </p:cNvPr>
          <p:cNvCxnSpPr>
            <a:cxnSpLocks/>
            <a:stCxn id="8" idx="2"/>
          </p:cNvCxnSpPr>
          <p:nvPr/>
        </p:nvCxnSpPr>
        <p:spPr>
          <a:xfrm>
            <a:off x="7605202" y="1484414"/>
            <a:ext cx="0" cy="67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AF75FE9F-8FFF-4D2A-A046-2A693E4A029F}"/>
              </a:ext>
            </a:extLst>
          </p:cNvPr>
          <p:cNvSpPr/>
          <p:nvPr/>
        </p:nvSpPr>
        <p:spPr>
          <a:xfrm>
            <a:off x="6433457" y="2240729"/>
            <a:ext cx="2466972" cy="3947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81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pPr lvl="1"/>
            <a:r>
              <a:rPr kumimoji="1" lang="en-US" altLang="zh-CN" dirty="0" smtClean="0"/>
              <a:t>1</a:t>
            </a:r>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smtClean="0"/>
              <a:t>xpath</a:t>
            </a:r>
            <a:endParaRPr kumimoji="1" lang="en-US" altLang="zh-CN" dirty="0" smtClean="0"/>
          </a:p>
          <a:p>
            <a:pPr lvl="1"/>
            <a:r>
              <a:rPr kumimoji="1" lang="en-US" altLang="zh-CN" dirty="0" smtClean="0"/>
              <a:t>2</a:t>
            </a:r>
            <a:r>
              <a:rPr kumimoji="1" lang="zh-CN" altLang="en-US" dirty="0" smtClean="0"/>
              <a:t>、在</a:t>
            </a:r>
            <a:r>
              <a:rPr kumimoji="1" lang="en-US" altLang="zh-CN" dirty="0" err="1"/>
              <a:t>scrapy</a:t>
            </a:r>
            <a:r>
              <a:rPr kumimoji="1" lang="en-US" altLang="zh-CN" dirty="0"/>
              <a:t> shell</a:t>
            </a:r>
            <a:r>
              <a:rPr kumimoji="1" lang="zh-CN" altLang="en-US" dirty="0"/>
              <a:t>里面，</a:t>
            </a:r>
            <a:r>
              <a:rPr lang="zh-CN" altLang="en-US" dirty="0"/>
              <a:t>使用</a:t>
            </a:r>
            <a:r>
              <a:rPr lang="en-US" altLang="zh-CN" dirty="0" err="1"/>
              <a:t>xpath</a:t>
            </a:r>
            <a:r>
              <a:rPr lang="zh-CN" altLang="en-US" dirty="0"/>
              <a:t>，提取内容</a:t>
            </a:r>
            <a:endParaRPr lang="en-US" altLang="zh-CN" dirty="0"/>
          </a:p>
          <a:p>
            <a:pPr lvl="1"/>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226435" y="2455358"/>
            <a:ext cx="8573054" cy="519905"/>
          </a:xfrm>
          <a:prstGeom prst="rect">
            <a:avLst/>
          </a:prstGeom>
        </p:spPr>
      </p:pic>
      <p:cxnSp>
        <p:nvCxnSpPr>
          <p:cNvPr id="5" name="直接连接符 4">
            <a:extLst>
              <a:ext uri="{FF2B5EF4-FFF2-40B4-BE49-F238E27FC236}">
                <a16:creationId xmlns:a16="http://schemas.microsoft.com/office/drawing/2014/main" id="{4F8C1B0D-1444-45C5-B018-D54EF4D394E5}"/>
              </a:ext>
            </a:extLst>
          </p:cNvPr>
          <p:cNvCxnSpPr>
            <a:cxnSpLocks/>
          </p:cNvCxnSpPr>
          <p:nvPr/>
        </p:nvCxnSpPr>
        <p:spPr>
          <a:xfrm>
            <a:off x="739734" y="2776681"/>
            <a:ext cx="7896266"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34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6" name="图片 5"/>
          <p:cNvPicPr>
            <a:picLocks noChangeAspect="1"/>
          </p:cNvPicPr>
          <p:nvPr/>
        </p:nvPicPr>
        <p:blipFill>
          <a:blip r:embed="rId2"/>
          <a:stretch>
            <a:fillRect/>
          </a:stretch>
        </p:blipFill>
        <p:spPr>
          <a:xfrm>
            <a:off x="4194463" y="1478744"/>
            <a:ext cx="4353045" cy="3345433"/>
          </a:xfrm>
          <a:prstGeom prst="rect">
            <a:avLst/>
          </a:prstGeom>
        </p:spPr>
      </p:pic>
      <p:pic>
        <p:nvPicPr>
          <p:cNvPr id="7" name="图片 6"/>
          <p:cNvPicPr>
            <a:picLocks noChangeAspect="1"/>
          </p:cNvPicPr>
          <p:nvPr/>
        </p:nvPicPr>
        <p:blipFill>
          <a:blip r:embed="rId3"/>
          <a:stretch>
            <a:fillRect/>
          </a:stretch>
        </p:blipFill>
        <p:spPr>
          <a:xfrm>
            <a:off x="161059" y="2124069"/>
            <a:ext cx="3812030" cy="1748276"/>
          </a:xfrm>
          <a:prstGeom prst="rect">
            <a:avLst/>
          </a:prstGeom>
        </p:spPr>
      </p:pic>
      <p:sp>
        <p:nvSpPr>
          <p:cNvPr id="4" name="椭圆形标注 3"/>
          <p:cNvSpPr/>
          <p:nvPr/>
        </p:nvSpPr>
        <p:spPr>
          <a:xfrm>
            <a:off x="616527" y="4048991"/>
            <a:ext cx="2632364" cy="821459"/>
          </a:xfrm>
          <a:prstGeom prst="wedgeEllipseCallout">
            <a:avLst>
              <a:gd name="adj1" fmla="val 746"/>
              <a:gd name="adj2" fmla="val -68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查看网页源代码</a:t>
            </a:r>
          </a:p>
        </p:txBody>
      </p:sp>
    </p:spTree>
    <p:extLst>
      <p:ext uri="{BB962C8B-B14F-4D97-AF65-F5344CB8AC3E}">
        <p14:creationId xmlns:p14="http://schemas.microsoft.com/office/powerpoint/2010/main" val="97721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5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创建一个爬取项目</a:t>
            </a:r>
            <a:endParaRPr lang="en-US" altLang="zh-CN" dirty="0"/>
          </a:p>
          <a:p>
            <a:r>
              <a:rPr lang="en-US" altLang="zh-CN" dirty="0" err="1"/>
              <a:t>scrapy</a:t>
            </a:r>
            <a:r>
              <a:rPr lang="en-US" altLang="zh-CN" dirty="0"/>
              <a:t> </a:t>
            </a:r>
            <a:r>
              <a:rPr lang="en-US" altLang="zh-CN" dirty="0" err="1"/>
              <a:t>startproject</a:t>
            </a:r>
            <a:r>
              <a:rPr lang="en-US" altLang="zh-CN" dirty="0"/>
              <a:t> RUCNews2</a:t>
            </a:r>
          </a:p>
          <a:p>
            <a:endParaRPr kumimoji="1" lang="en-US" altLang="zh-CN" dirty="0"/>
          </a:p>
        </p:txBody>
      </p:sp>
      <p:pic>
        <p:nvPicPr>
          <p:cNvPr id="6" name="图片 5"/>
          <p:cNvPicPr>
            <a:picLocks noChangeAspect="1"/>
          </p:cNvPicPr>
          <p:nvPr/>
        </p:nvPicPr>
        <p:blipFill>
          <a:blip r:embed="rId2"/>
          <a:stretch>
            <a:fillRect/>
          </a:stretch>
        </p:blipFill>
        <p:spPr>
          <a:xfrm>
            <a:off x="225212" y="1795896"/>
            <a:ext cx="8541176" cy="1440000"/>
          </a:xfrm>
          <a:prstGeom prst="rect">
            <a:avLst/>
          </a:prstGeom>
        </p:spPr>
      </p:pic>
      <p:pic>
        <p:nvPicPr>
          <p:cNvPr id="4" name="图片 3"/>
          <p:cNvPicPr>
            <a:picLocks noChangeAspect="1"/>
          </p:cNvPicPr>
          <p:nvPr/>
        </p:nvPicPr>
        <p:blipFill>
          <a:blip r:embed="rId3"/>
          <a:stretch>
            <a:fillRect/>
          </a:stretch>
        </p:blipFill>
        <p:spPr>
          <a:xfrm>
            <a:off x="143096" y="3412517"/>
            <a:ext cx="8623292" cy="1308995"/>
          </a:xfrm>
          <a:prstGeom prst="rect">
            <a:avLst/>
          </a:prstGeom>
        </p:spPr>
      </p:pic>
      <p:sp>
        <p:nvSpPr>
          <p:cNvPr id="7" name="圆角矩形 6"/>
          <p:cNvSpPr/>
          <p:nvPr/>
        </p:nvSpPr>
        <p:spPr>
          <a:xfrm>
            <a:off x="6321136" y="3311236"/>
            <a:ext cx="2545773" cy="4814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52845" y="4170218"/>
            <a:ext cx="3262746" cy="72791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102927" y="4180609"/>
            <a:ext cx="2725882" cy="575541"/>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原来已有</a:t>
            </a:r>
            <a:r>
              <a:rPr lang="en-US" altLang="zh-CN" dirty="0" err="1">
                <a:solidFill>
                  <a:schemeClr val="tx1"/>
                </a:solidFill>
              </a:rPr>
              <a:t>RUCNews</a:t>
            </a:r>
            <a:r>
              <a:rPr lang="zh-CN" altLang="en-US" dirty="0">
                <a:solidFill>
                  <a:schemeClr val="tx1"/>
                </a:solidFill>
              </a:rPr>
              <a:t>项目</a:t>
            </a:r>
            <a:r>
              <a:rPr lang="zh-CN" altLang="en-US" dirty="0">
                <a:solidFill>
                  <a:sysClr val="windowText" lastClr="000000"/>
                </a:solidFill>
              </a:rPr>
              <a:t>，这里新建一个</a:t>
            </a:r>
          </a:p>
        </p:txBody>
      </p:sp>
    </p:spTree>
    <p:extLst>
      <p:ext uri="{BB962C8B-B14F-4D97-AF65-F5344CB8AC3E}">
        <p14:creationId xmlns:p14="http://schemas.microsoft.com/office/powerpoint/2010/main" val="216892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创建一个爬取项目</a:t>
            </a:r>
            <a:endParaRPr lang="en-US" altLang="zh-CN" dirty="0"/>
          </a:p>
          <a:p>
            <a:r>
              <a:rPr lang="en-US" altLang="zh-CN" dirty="0" err="1"/>
              <a:t>scrapy</a:t>
            </a:r>
            <a:r>
              <a:rPr lang="en-US" altLang="zh-CN" dirty="0"/>
              <a:t> </a:t>
            </a:r>
            <a:r>
              <a:rPr lang="en-US" altLang="zh-CN" dirty="0" err="1"/>
              <a:t>startproject</a:t>
            </a:r>
            <a:r>
              <a:rPr lang="en-US" altLang="zh-CN" dirty="0"/>
              <a:t> RUCNews2</a:t>
            </a:r>
          </a:p>
          <a:p>
            <a:r>
              <a:rPr kumimoji="1" lang="zh-CN" altLang="en-US" dirty="0"/>
              <a:t>生成文件</a:t>
            </a:r>
            <a:endParaRPr kumimoji="1"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232066" y="1931845"/>
            <a:ext cx="4800000" cy="720000"/>
          </a:xfrm>
          <a:prstGeom prst="rect">
            <a:avLst/>
          </a:prstGeom>
        </p:spPr>
      </p:pic>
      <p:pic>
        <p:nvPicPr>
          <p:cNvPr id="6" name="图片 5"/>
          <p:cNvPicPr>
            <a:picLocks noChangeAspect="1"/>
          </p:cNvPicPr>
          <p:nvPr/>
        </p:nvPicPr>
        <p:blipFill>
          <a:blip r:embed="rId3"/>
          <a:stretch>
            <a:fillRect/>
          </a:stretch>
        </p:blipFill>
        <p:spPr>
          <a:xfrm>
            <a:off x="127683" y="2814965"/>
            <a:ext cx="4088718" cy="1397656"/>
          </a:xfrm>
          <a:prstGeom prst="rect">
            <a:avLst/>
          </a:prstGeom>
        </p:spPr>
      </p:pic>
      <p:sp>
        <p:nvSpPr>
          <p:cNvPr id="7" name="圆角矩形 6"/>
          <p:cNvSpPr/>
          <p:nvPr/>
        </p:nvSpPr>
        <p:spPr>
          <a:xfrm>
            <a:off x="6206592" y="1296389"/>
            <a:ext cx="2480208" cy="811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bg1"/>
                </a:solidFill>
              </a:rPr>
              <a:t>按照老版本</a:t>
            </a:r>
            <a:r>
              <a:rPr lang="en-US" altLang="zh-CN" sz="1600" dirty="0" err="1">
                <a:solidFill>
                  <a:schemeClr val="bg1"/>
                </a:solidFill>
              </a:rPr>
              <a:t>RUCNews</a:t>
            </a:r>
            <a:r>
              <a:rPr lang="en-US" altLang="zh-CN" sz="1600" dirty="0">
                <a:solidFill>
                  <a:schemeClr val="bg1"/>
                </a:solidFill>
              </a:rPr>
              <a:t> (</a:t>
            </a:r>
            <a:r>
              <a:rPr lang="zh-CN" altLang="en-US" sz="1600" dirty="0">
                <a:solidFill>
                  <a:schemeClr val="bg1"/>
                </a:solidFill>
              </a:rPr>
              <a:t>参考下页</a:t>
            </a:r>
            <a:r>
              <a:rPr lang="en-US" altLang="zh-CN" sz="1600" dirty="0">
                <a:solidFill>
                  <a:schemeClr val="bg1"/>
                </a:solidFill>
              </a:rPr>
              <a:t>)</a:t>
            </a:r>
            <a:r>
              <a:rPr lang="zh-CN" altLang="en-US" sz="1600" dirty="0">
                <a:solidFill>
                  <a:schemeClr val="bg1"/>
                </a:solidFill>
              </a:rPr>
              <a:t>，编辑代码即可</a:t>
            </a:r>
            <a:endParaRPr lang="en-US" altLang="zh-CN" sz="1600" dirty="0">
              <a:solidFill>
                <a:schemeClr val="bg1"/>
              </a:solidFill>
            </a:endParaRPr>
          </a:p>
        </p:txBody>
      </p:sp>
      <p:sp>
        <p:nvSpPr>
          <p:cNvPr id="8" name="矩形 7">
            <a:extLst>
              <a:ext uri="{FF2B5EF4-FFF2-40B4-BE49-F238E27FC236}">
                <a16:creationId xmlns:a16="http://schemas.microsoft.com/office/drawing/2014/main" id="{73251AEB-49FF-7140-A526-47A21B9E508F}"/>
              </a:ext>
            </a:extLst>
          </p:cNvPr>
          <p:cNvSpPr/>
          <p:nvPr/>
        </p:nvSpPr>
        <p:spPr>
          <a:xfrm>
            <a:off x="4339772" y="2687035"/>
            <a:ext cx="4669972" cy="1708160"/>
          </a:xfrm>
          <a:prstGeom prst="rect">
            <a:avLst/>
          </a:prstGeom>
        </p:spPr>
        <p:txBody>
          <a:bodyPr wrap="square">
            <a:spAutoFit/>
          </a:bodyPr>
          <a:lstStyle/>
          <a:p>
            <a:r>
              <a:rPr lang="en-US" altLang="zh-CN" sz="1050" dirty="0"/>
              <a:t>RUCNews2</a:t>
            </a:r>
            <a:r>
              <a:rPr lang="en-US" altLang="zh-CN" sz="1050" dirty="0">
                <a:solidFill>
                  <a:srgbClr val="666666"/>
                </a:solidFill>
              </a:rPr>
              <a:t>/</a:t>
            </a:r>
            <a:r>
              <a:rPr lang="en-US" altLang="zh-CN" sz="1050" dirty="0"/>
              <a:t> </a:t>
            </a:r>
          </a:p>
          <a:p>
            <a:r>
              <a:rPr lang="en-US" altLang="zh-CN" sz="1050" dirty="0"/>
              <a:t>    </a:t>
            </a:r>
            <a:r>
              <a:rPr lang="en-US" altLang="zh-CN" sz="1050" dirty="0" err="1"/>
              <a:t>scrapy</a:t>
            </a:r>
            <a:r>
              <a:rPr lang="en-US" altLang="zh-CN" sz="1050" dirty="0" err="1">
                <a:solidFill>
                  <a:srgbClr val="666666"/>
                </a:solidFill>
              </a:rPr>
              <a:t>.</a:t>
            </a:r>
            <a:r>
              <a:rPr lang="en-US" altLang="zh-CN" sz="1050" dirty="0" err="1"/>
              <a:t>cfg</a:t>
            </a:r>
            <a:r>
              <a:rPr lang="en-US" altLang="zh-CN" sz="1050" dirty="0"/>
              <a:t>         </a:t>
            </a:r>
            <a:r>
              <a:rPr lang="en-US" altLang="zh-CN" sz="1050" i="1" dirty="0">
                <a:solidFill>
                  <a:srgbClr val="408090"/>
                </a:solidFill>
              </a:rPr>
              <a:t># deploy configuration file</a:t>
            </a:r>
            <a:r>
              <a:rPr lang="en-US" altLang="zh-CN" sz="1050" dirty="0"/>
              <a:t> </a:t>
            </a:r>
          </a:p>
          <a:p>
            <a:r>
              <a:rPr lang="en-US" altLang="zh-CN" sz="1050" dirty="0"/>
              <a:t>    RUCNews2</a:t>
            </a:r>
            <a:r>
              <a:rPr lang="en-US" altLang="zh-CN" sz="1050" dirty="0">
                <a:solidFill>
                  <a:srgbClr val="666666"/>
                </a:solidFill>
              </a:rPr>
              <a:t>/</a:t>
            </a:r>
            <a:r>
              <a:rPr lang="en-US" altLang="zh-CN" sz="1050" dirty="0"/>
              <a:t>         </a:t>
            </a:r>
            <a:r>
              <a:rPr lang="en-US" altLang="zh-CN" sz="1050" i="1" dirty="0">
                <a:solidFill>
                  <a:srgbClr val="408090"/>
                </a:solidFill>
              </a:rPr>
              <a:t># project's Python module, you'll import your code from here</a:t>
            </a:r>
            <a:r>
              <a:rPr lang="en-US" altLang="zh-CN" sz="1050" dirty="0"/>
              <a:t> </a:t>
            </a:r>
          </a:p>
          <a:p>
            <a:r>
              <a:rPr lang="en-US" altLang="zh-CN" sz="1050" dirty="0"/>
              <a:t>            </a:t>
            </a:r>
            <a:r>
              <a:rPr lang="en-US" altLang="zh-CN" sz="1050" dirty="0">
                <a:solidFill>
                  <a:srgbClr val="06287E"/>
                </a:solidFill>
              </a:rPr>
              <a:t>__init__</a:t>
            </a:r>
            <a:r>
              <a:rPr lang="en-US" altLang="zh-CN" sz="1050" dirty="0">
                <a:solidFill>
                  <a:srgbClr val="666666"/>
                </a:solidFill>
              </a:rPr>
              <a:t>.</a:t>
            </a:r>
            <a:r>
              <a:rPr lang="en-US" altLang="zh-CN" sz="1050" dirty="0"/>
              <a:t>py</a:t>
            </a:r>
          </a:p>
          <a:p>
            <a:r>
              <a:rPr lang="en-US" altLang="zh-CN" sz="1050" dirty="0"/>
              <a:t>            items</a:t>
            </a:r>
            <a:r>
              <a:rPr lang="en-US" altLang="zh-CN" sz="1050" dirty="0">
                <a:solidFill>
                  <a:srgbClr val="666666"/>
                </a:solidFill>
              </a:rPr>
              <a:t>.</a:t>
            </a:r>
            <a:r>
              <a:rPr lang="en-US" altLang="zh-CN" sz="1050" dirty="0"/>
              <a:t>py     </a:t>
            </a:r>
            <a:r>
              <a:rPr lang="en-US" altLang="zh-CN" sz="1050" i="1" dirty="0">
                <a:solidFill>
                  <a:srgbClr val="408090"/>
                </a:solidFill>
              </a:rPr>
              <a:t># project items definition file</a:t>
            </a:r>
            <a:r>
              <a:rPr lang="en-US" altLang="zh-CN" sz="1050" dirty="0"/>
              <a:t> </a:t>
            </a:r>
          </a:p>
          <a:p>
            <a:r>
              <a:rPr lang="en-US" altLang="zh-CN" sz="1050" dirty="0"/>
              <a:t>            middlewares</a:t>
            </a:r>
            <a:r>
              <a:rPr lang="en-US" altLang="zh-CN" sz="1050" dirty="0">
                <a:solidFill>
                  <a:srgbClr val="666666"/>
                </a:solidFill>
              </a:rPr>
              <a:t>.</a:t>
            </a:r>
            <a:r>
              <a:rPr lang="en-US" altLang="zh-CN" sz="1050" dirty="0"/>
              <a:t>py     </a:t>
            </a:r>
            <a:r>
              <a:rPr lang="en-US" altLang="zh-CN" sz="1050" i="1" dirty="0">
                <a:solidFill>
                  <a:srgbClr val="408090"/>
                </a:solidFill>
              </a:rPr>
              <a:t># project </a:t>
            </a:r>
            <a:r>
              <a:rPr lang="en-US" altLang="zh-CN" sz="1050" i="1" dirty="0" err="1">
                <a:solidFill>
                  <a:srgbClr val="408090"/>
                </a:solidFill>
              </a:rPr>
              <a:t>middlewares</a:t>
            </a:r>
            <a:r>
              <a:rPr lang="en-US" altLang="zh-CN" sz="1050" i="1" dirty="0">
                <a:solidFill>
                  <a:srgbClr val="408090"/>
                </a:solidFill>
              </a:rPr>
              <a:t> file</a:t>
            </a:r>
            <a:r>
              <a:rPr lang="en-US" altLang="zh-CN" sz="1050" dirty="0"/>
              <a:t> </a:t>
            </a:r>
          </a:p>
          <a:p>
            <a:r>
              <a:rPr lang="en-US" altLang="zh-CN" sz="1050" dirty="0"/>
              <a:t>            pipelines</a:t>
            </a:r>
            <a:r>
              <a:rPr lang="en-US" altLang="zh-CN" sz="1050" dirty="0">
                <a:solidFill>
                  <a:srgbClr val="666666"/>
                </a:solidFill>
              </a:rPr>
              <a:t>.</a:t>
            </a:r>
            <a:r>
              <a:rPr lang="en-US" altLang="zh-CN" sz="1050" dirty="0"/>
              <a:t>py         </a:t>
            </a:r>
            <a:r>
              <a:rPr lang="en-US" altLang="zh-CN" sz="1050" i="1" dirty="0">
                <a:solidFill>
                  <a:srgbClr val="408090"/>
                </a:solidFill>
              </a:rPr>
              <a:t># project pipelines file</a:t>
            </a:r>
            <a:r>
              <a:rPr lang="en-US" altLang="zh-CN" sz="1050" dirty="0"/>
              <a:t> </a:t>
            </a:r>
          </a:p>
          <a:p>
            <a:r>
              <a:rPr lang="en-US" altLang="zh-CN" sz="1050" dirty="0"/>
              <a:t>            settings</a:t>
            </a:r>
            <a:r>
              <a:rPr lang="en-US" altLang="zh-CN" sz="1050" dirty="0">
                <a:solidFill>
                  <a:srgbClr val="666666"/>
                </a:solidFill>
              </a:rPr>
              <a:t>.</a:t>
            </a:r>
            <a:r>
              <a:rPr lang="en-US" altLang="zh-CN" sz="1050" dirty="0"/>
              <a:t>py         </a:t>
            </a:r>
            <a:r>
              <a:rPr lang="en-US" altLang="zh-CN" sz="1050" i="1" dirty="0">
                <a:solidFill>
                  <a:srgbClr val="408090"/>
                </a:solidFill>
              </a:rPr>
              <a:t># project settings file</a:t>
            </a:r>
            <a:r>
              <a:rPr lang="en-US" altLang="zh-CN" sz="1050" dirty="0"/>
              <a:t> </a:t>
            </a:r>
          </a:p>
          <a:p>
            <a:r>
              <a:rPr lang="en-US" altLang="zh-CN" sz="1050" dirty="0"/>
              <a:t>            spiders</a:t>
            </a:r>
            <a:r>
              <a:rPr lang="en-US" altLang="zh-CN" sz="1050" dirty="0">
                <a:solidFill>
                  <a:srgbClr val="666666"/>
                </a:solidFill>
              </a:rPr>
              <a:t>/        </a:t>
            </a:r>
            <a:r>
              <a:rPr lang="en-US" altLang="zh-CN" sz="1050" dirty="0"/>
              <a:t> </a:t>
            </a:r>
            <a:r>
              <a:rPr lang="en-US" altLang="zh-CN" sz="1050" i="1" dirty="0">
                <a:solidFill>
                  <a:srgbClr val="408090"/>
                </a:solidFill>
              </a:rPr>
              <a:t># a directory </a:t>
            </a:r>
            <a:r>
              <a:rPr lang="en-US" altLang="zh-CN" sz="1050" i="1" dirty="0">
                <a:solidFill>
                  <a:srgbClr val="C00000"/>
                </a:solidFill>
              </a:rPr>
              <a:t>where you'll later put your spiders</a:t>
            </a:r>
            <a:r>
              <a:rPr lang="en-US" altLang="zh-CN" sz="1050" dirty="0">
                <a:solidFill>
                  <a:srgbClr val="C00000"/>
                </a:solidFill>
              </a:rPr>
              <a:t> </a:t>
            </a:r>
          </a:p>
          <a:p>
            <a:r>
              <a:rPr lang="en-US" altLang="zh-CN" sz="1050" dirty="0">
                <a:solidFill>
                  <a:srgbClr val="06287E"/>
                </a:solidFill>
              </a:rPr>
              <a:t>                    __init__</a:t>
            </a:r>
            <a:r>
              <a:rPr lang="en-US" altLang="zh-CN" sz="1050" dirty="0">
                <a:solidFill>
                  <a:srgbClr val="666666"/>
                </a:solidFill>
              </a:rPr>
              <a:t>.</a:t>
            </a:r>
            <a:r>
              <a:rPr lang="en-US" altLang="zh-CN" sz="1050" dirty="0"/>
              <a:t>py</a:t>
            </a:r>
            <a:endParaRPr lang="zh-CN" altLang="en-US" sz="1050" dirty="0"/>
          </a:p>
        </p:txBody>
      </p:sp>
    </p:spTree>
    <p:extLst>
      <p:ext uri="{BB962C8B-B14F-4D97-AF65-F5344CB8AC3E}">
        <p14:creationId xmlns:p14="http://schemas.microsoft.com/office/powerpoint/2010/main" val="218067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文本模块涉及的内容</a:t>
            </a:r>
            <a:endParaRPr kumimoji="1" lang="en-US" altLang="zh-CN" dirty="0"/>
          </a:p>
        </p:txBody>
      </p:sp>
      <p:graphicFrame>
        <p:nvGraphicFramePr>
          <p:cNvPr id="6" name="内容占位符 3">
            <a:extLst>
              <a:ext uri="{FF2B5EF4-FFF2-40B4-BE49-F238E27FC236}">
                <a16:creationId xmlns:a16="http://schemas.microsoft.com/office/drawing/2014/main" id="{9D900ED1-B1D8-564B-B520-5E99E9691F3E}"/>
              </a:ext>
            </a:extLst>
          </p:cNvPr>
          <p:cNvGraphicFramePr>
            <a:graphicFrameLocks/>
          </p:cNvGraphicFramePr>
          <p:nvPr>
            <p:extLst>
              <p:ext uri="{D42A27DB-BD31-4B8C-83A1-F6EECF244321}">
                <p14:modId xmlns:p14="http://schemas.microsoft.com/office/powerpoint/2010/main" val="873033960"/>
              </p:ext>
            </p:extLst>
          </p:nvPr>
        </p:nvGraphicFramePr>
        <p:xfrm>
          <a:off x="609600" y="971550"/>
          <a:ext cx="8229600" cy="39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93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撰写爬虫程序</a:t>
            </a:r>
            <a:endParaRPr kumimoji="1" lang="en-US" altLang="zh-CN" dirty="0"/>
          </a:p>
        </p:txBody>
      </p:sp>
      <p:pic>
        <p:nvPicPr>
          <p:cNvPr id="4" name="图片 3"/>
          <p:cNvPicPr>
            <a:picLocks noChangeAspect="1"/>
          </p:cNvPicPr>
          <p:nvPr/>
        </p:nvPicPr>
        <p:blipFill>
          <a:blip r:embed="rId2"/>
          <a:stretch>
            <a:fillRect/>
          </a:stretch>
        </p:blipFill>
        <p:spPr>
          <a:xfrm>
            <a:off x="2626734" y="704850"/>
            <a:ext cx="5621989" cy="1440000"/>
          </a:xfrm>
          <a:prstGeom prst="rect">
            <a:avLst/>
          </a:prstGeom>
        </p:spPr>
      </p:pic>
      <p:pic>
        <p:nvPicPr>
          <p:cNvPr id="5" name="图片 4"/>
          <p:cNvPicPr>
            <a:picLocks noChangeAspect="1"/>
          </p:cNvPicPr>
          <p:nvPr/>
        </p:nvPicPr>
        <p:blipFill>
          <a:blip r:embed="rId3"/>
          <a:stretch>
            <a:fillRect/>
          </a:stretch>
        </p:blipFill>
        <p:spPr>
          <a:xfrm>
            <a:off x="2529752" y="2171259"/>
            <a:ext cx="3527751" cy="2880000"/>
          </a:xfrm>
          <a:prstGeom prst="rect">
            <a:avLst/>
          </a:prstGeom>
        </p:spPr>
      </p:pic>
      <p:sp>
        <p:nvSpPr>
          <p:cNvPr id="6" name="圆角矩形 5"/>
          <p:cNvSpPr/>
          <p:nvPr/>
        </p:nvSpPr>
        <p:spPr>
          <a:xfrm>
            <a:off x="3813464" y="1839191"/>
            <a:ext cx="1205345" cy="3320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83927" y="1007918"/>
            <a:ext cx="1444337" cy="2736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椭圆形 7">
            <a:extLst>
              <a:ext uri="{FF2B5EF4-FFF2-40B4-BE49-F238E27FC236}">
                <a16:creationId xmlns:a16="http://schemas.microsoft.com/office/drawing/2014/main" id="{5308A9DC-550B-472F-9CFB-EA23E35FB293}"/>
              </a:ext>
            </a:extLst>
          </p:cNvPr>
          <p:cNvSpPr/>
          <p:nvPr/>
        </p:nvSpPr>
        <p:spPr>
          <a:xfrm>
            <a:off x="370114" y="2171259"/>
            <a:ext cx="1120944" cy="535655"/>
          </a:xfrm>
          <a:prstGeom prst="wedgeEllipseCallout">
            <a:avLst>
              <a:gd name="adj1" fmla="val 165622"/>
              <a:gd name="adj2" fmla="val 6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爬虫名字</a:t>
            </a:r>
          </a:p>
        </p:txBody>
      </p:sp>
    </p:spTree>
    <p:extLst>
      <p:ext uri="{BB962C8B-B14F-4D97-AF65-F5344CB8AC3E}">
        <p14:creationId xmlns:p14="http://schemas.microsoft.com/office/powerpoint/2010/main" val="1579042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运行爬虫及爬取结果</a:t>
            </a:r>
            <a:endParaRPr kumimoji="1" lang="en-US" altLang="zh-CN" dirty="0"/>
          </a:p>
        </p:txBody>
      </p:sp>
      <p:pic>
        <p:nvPicPr>
          <p:cNvPr id="4" name="图片 3"/>
          <p:cNvPicPr>
            <a:picLocks noChangeAspect="1"/>
          </p:cNvPicPr>
          <p:nvPr/>
        </p:nvPicPr>
        <p:blipFill>
          <a:blip r:embed="rId2"/>
          <a:stretch>
            <a:fillRect/>
          </a:stretch>
        </p:blipFill>
        <p:spPr>
          <a:xfrm>
            <a:off x="928255" y="1224483"/>
            <a:ext cx="7098408" cy="1844961"/>
          </a:xfrm>
          <a:prstGeom prst="rect">
            <a:avLst/>
          </a:prstGeom>
        </p:spPr>
      </p:pic>
      <p:cxnSp>
        <p:nvCxnSpPr>
          <p:cNvPr id="6" name="直接连接符 5"/>
          <p:cNvCxnSpPr/>
          <p:nvPr/>
        </p:nvCxnSpPr>
        <p:spPr>
          <a:xfrm flipV="1">
            <a:off x="6470073" y="2362200"/>
            <a:ext cx="1312718" cy="34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594139" y="3341543"/>
            <a:ext cx="5904498" cy="1440000"/>
          </a:xfrm>
          <a:prstGeom prst="rect">
            <a:avLst/>
          </a:prstGeom>
        </p:spPr>
      </p:pic>
      <p:sp>
        <p:nvSpPr>
          <p:cNvPr id="8" name="圆角矩形 7"/>
          <p:cNvSpPr/>
          <p:nvPr/>
        </p:nvSpPr>
        <p:spPr>
          <a:xfrm>
            <a:off x="2660073" y="4277591"/>
            <a:ext cx="3886200" cy="35329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椭圆形 8">
            <a:extLst>
              <a:ext uri="{FF2B5EF4-FFF2-40B4-BE49-F238E27FC236}">
                <a16:creationId xmlns:a16="http://schemas.microsoft.com/office/drawing/2014/main" id="{9F38E64E-334B-43E1-AF0D-DFD7FBDEE6B6}"/>
              </a:ext>
            </a:extLst>
          </p:cNvPr>
          <p:cNvSpPr/>
          <p:nvPr/>
        </p:nvSpPr>
        <p:spPr>
          <a:xfrm>
            <a:off x="8157029" y="1670516"/>
            <a:ext cx="849085" cy="535655"/>
          </a:xfrm>
          <a:prstGeom prst="wedgeEllipseCallout">
            <a:avLst>
              <a:gd name="adj1" fmla="val -86222"/>
              <a:gd name="adj2" fmla="val 46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爬虫名字</a:t>
            </a:r>
          </a:p>
        </p:txBody>
      </p:sp>
      <p:sp>
        <p:nvSpPr>
          <p:cNvPr id="10" name="对话气泡: 椭圆形 9">
            <a:extLst>
              <a:ext uri="{FF2B5EF4-FFF2-40B4-BE49-F238E27FC236}">
                <a16:creationId xmlns:a16="http://schemas.microsoft.com/office/drawing/2014/main" id="{FE74558D-006C-444E-8905-FC54BDDED48B}"/>
              </a:ext>
            </a:extLst>
          </p:cNvPr>
          <p:cNvSpPr/>
          <p:nvPr/>
        </p:nvSpPr>
        <p:spPr>
          <a:xfrm>
            <a:off x="7460344" y="3436258"/>
            <a:ext cx="1386114" cy="841334"/>
          </a:xfrm>
          <a:prstGeom prst="wedgeEllipseCallout">
            <a:avLst>
              <a:gd name="adj1" fmla="val -111366"/>
              <a:gd name="adj2" fmla="val 53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下载</a:t>
            </a:r>
            <a:r>
              <a:rPr lang="en-US" altLang="zh-CN" sz="1200" dirty="0"/>
              <a:t>2</a:t>
            </a:r>
            <a:r>
              <a:rPr lang="zh-CN" altLang="en-US" sz="1200" dirty="0"/>
              <a:t>个网页，放在当前目录下</a:t>
            </a:r>
          </a:p>
        </p:txBody>
      </p:sp>
    </p:spTree>
    <p:extLst>
      <p:ext uri="{BB962C8B-B14F-4D97-AF65-F5344CB8AC3E}">
        <p14:creationId xmlns:p14="http://schemas.microsoft.com/office/powerpoint/2010/main" val="3091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更多</a:t>
            </a:r>
            <a:r>
              <a:rPr kumimoji="1" lang="en-US" altLang="zh-CN" dirty="0"/>
              <a:t>Scrapy</a:t>
            </a:r>
            <a:r>
              <a:rPr kumimoji="1" lang="zh-CN" altLang="en-US" dirty="0"/>
              <a:t>资料</a:t>
            </a:r>
            <a:endParaRPr kumimoji="1" lang="en-US" altLang="zh-CN" dirty="0"/>
          </a:p>
          <a:p>
            <a:pPr lvl="1"/>
            <a:r>
              <a:rPr lang="zh-CN" altLang="en-US" dirty="0"/>
              <a:t>文档：</a:t>
            </a:r>
            <a:r>
              <a:rPr lang="en-US" altLang="zh-CN" dirty="0">
                <a:hlinkClick r:id="rId2"/>
              </a:rPr>
              <a:t>https://docs.scrapy.org/en/latest/</a:t>
            </a:r>
            <a:endParaRPr lang="en-US" altLang="zh-CN" dirty="0"/>
          </a:p>
          <a:p>
            <a:pPr lvl="1"/>
            <a:r>
              <a:rPr kumimoji="1" lang="zh-CN" altLang="en-US" dirty="0"/>
              <a:t>教程：</a:t>
            </a:r>
            <a:r>
              <a:rPr kumimoji="1" lang="en-US" altLang="zh-CN" dirty="0"/>
              <a:t> </a:t>
            </a:r>
            <a:r>
              <a:rPr kumimoji="1" lang="en-US" altLang="zh-CN" dirty="0">
                <a:hlinkClick r:id="rId3"/>
              </a:rPr>
              <a:t>http://doc.scrapy.org/en/latest/intro/tutorial.html</a:t>
            </a:r>
            <a:r>
              <a:rPr kumimoji="1" lang="zh-CN" altLang="en-US" dirty="0"/>
              <a:t> </a:t>
            </a:r>
            <a:endParaRPr kumimoji="1" lang="en-US" altLang="zh-CN" dirty="0"/>
          </a:p>
          <a:p>
            <a:pPr lvl="1"/>
            <a:r>
              <a:rPr kumimoji="1" lang="zh-CN" altLang="en-US" dirty="0"/>
              <a:t>从案例中学习</a:t>
            </a:r>
            <a:r>
              <a:rPr kumimoji="1" lang="en-US" altLang="zh-CN" dirty="0">
                <a:hlinkClick r:id="rId4"/>
              </a:rPr>
              <a:t>https://docs.scrapy.org/en/latest/intro/examples.html</a:t>
            </a:r>
            <a:endParaRPr kumimoji="1" lang="en-US" altLang="zh-CN" dirty="0"/>
          </a:p>
          <a:p>
            <a:endParaRPr lang="en-US" altLang="zh-CN" dirty="0"/>
          </a:p>
          <a:p>
            <a:endParaRPr kumimoji="1" lang="en-US" altLang="zh-CN" dirty="0"/>
          </a:p>
        </p:txBody>
      </p:sp>
      <p:pic>
        <p:nvPicPr>
          <p:cNvPr id="4" name="图片 3">
            <a:extLst>
              <a:ext uri="{FF2B5EF4-FFF2-40B4-BE49-F238E27FC236}">
                <a16:creationId xmlns:a16="http://schemas.microsoft.com/office/drawing/2014/main" id="{3917148C-923E-924B-A289-CCE927EFFCDA}"/>
              </a:ext>
            </a:extLst>
          </p:cNvPr>
          <p:cNvPicPr>
            <a:picLocks noChangeAspect="1"/>
          </p:cNvPicPr>
          <p:nvPr/>
        </p:nvPicPr>
        <p:blipFill>
          <a:blip r:embed="rId5"/>
          <a:stretch>
            <a:fillRect/>
          </a:stretch>
        </p:blipFill>
        <p:spPr>
          <a:xfrm>
            <a:off x="2580580" y="2208889"/>
            <a:ext cx="3718120" cy="2547261"/>
          </a:xfrm>
          <a:prstGeom prst="rect">
            <a:avLst/>
          </a:prstGeom>
        </p:spPr>
      </p:pic>
    </p:spTree>
    <p:extLst>
      <p:ext uri="{BB962C8B-B14F-4D97-AF65-F5344CB8AC3E}">
        <p14:creationId xmlns:p14="http://schemas.microsoft.com/office/powerpoint/2010/main" val="3922375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591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smtClean="0"/>
              <a:t>思考题</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1</a:t>
            </a:r>
            <a:r>
              <a:rPr kumimoji="1" lang="zh-CN" altLang="en-US" dirty="0"/>
              <a:t>、网页抓取系统？</a:t>
            </a:r>
          </a:p>
          <a:p>
            <a:r>
              <a:rPr kumimoji="1" lang="en-US" altLang="zh-CN" dirty="0"/>
              <a:t>2</a:t>
            </a:r>
            <a:r>
              <a:rPr kumimoji="1" lang="zh-CN" altLang="en-US" dirty="0"/>
              <a:t>、</a:t>
            </a:r>
            <a:r>
              <a:rPr kumimoji="1" lang="en-US" altLang="zh-CN" dirty="0"/>
              <a:t>HTTP</a:t>
            </a:r>
            <a:r>
              <a:rPr kumimoji="1" lang="zh-CN" altLang="en-US" dirty="0"/>
              <a:t>协议？</a:t>
            </a:r>
          </a:p>
          <a:p>
            <a:r>
              <a:rPr kumimoji="1" lang="en-US" altLang="zh-CN" dirty="0"/>
              <a:t>3</a:t>
            </a:r>
            <a:r>
              <a:rPr kumimoji="1" lang="zh-CN" altLang="en-US" dirty="0"/>
              <a:t>、同步抓取，异步抓取？</a:t>
            </a:r>
          </a:p>
          <a:p>
            <a:r>
              <a:rPr kumimoji="1" lang="en-US" altLang="zh-CN" dirty="0"/>
              <a:t>4</a:t>
            </a:r>
            <a:r>
              <a:rPr kumimoji="1" lang="zh-CN" altLang="en-US" dirty="0"/>
              <a:t>、链接调度：累积式抓取、增量式抓取？</a:t>
            </a:r>
          </a:p>
          <a:p>
            <a:r>
              <a:rPr kumimoji="1" lang="en-US" altLang="zh-CN" dirty="0"/>
              <a:t>5</a:t>
            </a:r>
            <a:r>
              <a:rPr kumimoji="1" lang="zh-CN" altLang="en-US" dirty="0"/>
              <a:t>、重复页面检测？</a:t>
            </a:r>
          </a:p>
          <a:p>
            <a:r>
              <a:rPr kumimoji="1" lang="en-US" altLang="zh-CN" dirty="0"/>
              <a:t>6</a:t>
            </a:r>
            <a:r>
              <a:rPr kumimoji="1" lang="zh-CN" altLang="en-US" dirty="0"/>
              <a:t>、友好访问？</a:t>
            </a:r>
          </a:p>
          <a:p>
            <a:r>
              <a:rPr kumimoji="1" lang="en-US" altLang="zh-CN" dirty="0"/>
              <a:t>7</a:t>
            </a:r>
            <a:r>
              <a:rPr kumimoji="1" lang="zh-CN" altLang="en-US" dirty="0"/>
              <a:t>、</a:t>
            </a:r>
            <a:r>
              <a:rPr kumimoji="1" lang="en-US" altLang="zh-CN" dirty="0"/>
              <a:t>HTML</a:t>
            </a:r>
            <a:r>
              <a:rPr kumimoji="1" lang="zh-CN" altLang="en-US" dirty="0"/>
              <a:t>、</a:t>
            </a:r>
            <a:r>
              <a:rPr kumimoji="1" lang="en-US" altLang="zh-CN" dirty="0"/>
              <a:t>DOM</a:t>
            </a:r>
            <a:r>
              <a:rPr kumimoji="1" lang="zh-CN" altLang="en-US" dirty="0"/>
              <a:t>、正则表达式匹配提取信息？</a:t>
            </a:r>
          </a:p>
          <a:p>
            <a:r>
              <a:rPr kumimoji="1" lang="en-US" altLang="zh-CN" dirty="0"/>
              <a:t>8</a:t>
            </a:r>
            <a:r>
              <a:rPr kumimoji="1" lang="zh-CN" altLang="en-US" dirty="0"/>
              <a:t>、</a:t>
            </a:r>
            <a:r>
              <a:rPr kumimoji="1" lang="en-US" altLang="zh-CN" dirty="0" err="1"/>
              <a:t>Scrapy</a:t>
            </a:r>
            <a:r>
              <a:rPr kumimoji="1" lang="zh-CN" altLang="en-US" dirty="0"/>
              <a:t>库？</a:t>
            </a:r>
            <a:endParaRPr kumimoji="1" lang="en-US" altLang="zh-CN" dirty="0"/>
          </a:p>
        </p:txBody>
      </p:sp>
    </p:spTree>
    <p:extLst>
      <p:ext uri="{BB962C8B-B14F-4D97-AF65-F5344CB8AC3E}">
        <p14:creationId xmlns:p14="http://schemas.microsoft.com/office/powerpoint/2010/main" val="372593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01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互联网应用架构</a:t>
            </a:r>
            <a:endParaRPr kumimoji="1" lang="en-US" altLang="zh-CN" dirty="0"/>
          </a:p>
        </p:txBody>
      </p:sp>
      <p:pic>
        <p:nvPicPr>
          <p:cNvPr id="4" name="Picture 2" descr="http://public.bay.livefilestore.com/y1pAmomE3bNtSDGP8y-Q-sB9A7MI5I-TWodhSDYC6TI3vM9-BnCF_2ilXwBkjSwRGq_QmCizujVEGmz_9x8Q53iNg/HOW%20WEB.png"/>
          <p:cNvPicPr>
            <a:picLocks noChangeAspect="1" noChangeArrowheads="1"/>
          </p:cNvPicPr>
          <p:nvPr/>
        </p:nvPicPr>
        <p:blipFill>
          <a:blip r:embed="rId2"/>
          <a:srcRect/>
          <a:stretch>
            <a:fillRect/>
          </a:stretch>
        </p:blipFill>
        <p:spPr bwMode="auto">
          <a:xfrm>
            <a:off x="1847851" y="844521"/>
            <a:ext cx="5448298" cy="3992935"/>
          </a:xfrm>
          <a:prstGeom prst="rect">
            <a:avLst/>
          </a:prstGeom>
          <a:noFill/>
        </p:spPr>
      </p:pic>
      <p:sp>
        <p:nvSpPr>
          <p:cNvPr id="5" name="矩形 4">
            <a:extLst>
              <a:ext uri="{FF2B5EF4-FFF2-40B4-BE49-F238E27FC236}">
                <a16:creationId xmlns:a16="http://schemas.microsoft.com/office/drawing/2014/main" id="{A2B3AB8D-05AA-4325-B5A2-9A1B06D225D5}"/>
              </a:ext>
            </a:extLst>
          </p:cNvPr>
          <p:cNvSpPr/>
          <p:nvPr/>
        </p:nvSpPr>
        <p:spPr>
          <a:xfrm>
            <a:off x="7668309" y="2270970"/>
            <a:ext cx="1107996" cy="369332"/>
          </a:xfrm>
          <a:prstGeom prst="rect">
            <a:avLst/>
          </a:prstGeom>
        </p:spPr>
        <p:txBody>
          <a:bodyPr wrap="none">
            <a:spAutoFit/>
          </a:bodyPr>
          <a:lstStyle/>
          <a:p>
            <a:r>
              <a:rPr lang="zh-CN" altLang="en-US" dirty="0"/>
              <a:t>服务器端</a:t>
            </a:r>
          </a:p>
        </p:txBody>
      </p:sp>
      <p:sp>
        <p:nvSpPr>
          <p:cNvPr id="6" name="矩形 5">
            <a:extLst>
              <a:ext uri="{FF2B5EF4-FFF2-40B4-BE49-F238E27FC236}">
                <a16:creationId xmlns:a16="http://schemas.microsoft.com/office/drawing/2014/main" id="{D5002B11-75AD-4600-9492-0EB5559D2E34}"/>
              </a:ext>
            </a:extLst>
          </p:cNvPr>
          <p:cNvSpPr/>
          <p:nvPr/>
        </p:nvSpPr>
        <p:spPr>
          <a:xfrm>
            <a:off x="501880" y="2299999"/>
            <a:ext cx="877163" cy="369332"/>
          </a:xfrm>
          <a:prstGeom prst="rect">
            <a:avLst/>
          </a:prstGeom>
        </p:spPr>
        <p:txBody>
          <a:bodyPr wrap="none">
            <a:spAutoFit/>
          </a:bodyPr>
          <a:lstStyle/>
          <a:p>
            <a:r>
              <a:rPr lang="zh-CN" altLang="en-US" dirty="0"/>
              <a:t>客户端</a:t>
            </a:r>
          </a:p>
        </p:txBody>
      </p:sp>
    </p:spTree>
    <p:extLst>
      <p:ext uri="{BB962C8B-B14F-4D97-AF65-F5344CB8AC3E}">
        <p14:creationId xmlns:p14="http://schemas.microsoft.com/office/powerpoint/2010/main" val="48380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7099</TotalTime>
  <Words>3174</Words>
  <Application>Microsoft Office PowerPoint</Application>
  <PresentationFormat>全屏显示(16:9)</PresentationFormat>
  <Paragraphs>486</Paragraphs>
  <Slides>75</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75</vt:i4>
      </vt:variant>
    </vt:vector>
  </HeadingPairs>
  <TitlesOfParts>
    <vt:vector size="90" baseType="lpstr">
      <vt:lpstr>Helvetica Neue</vt:lpstr>
      <vt:lpstr>Mangal</vt:lpstr>
      <vt:lpstr>PingFang SC</vt:lpstr>
      <vt:lpstr>Source Code Pro</vt:lpstr>
      <vt:lpstr>楷体</vt:lpstr>
      <vt:lpstr>宋体</vt:lpstr>
      <vt:lpstr>Microsoft YaHei</vt:lpstr>
      <vt:lpstr>Microsoft YaHei</vt:lpstr>
      <vt:lpstr>Arial</vt:lpstr>
      <vt:lpstr>Arial</vt:lpstr>
      <vt:lpstr>Calibri</vt:lpstr>
      <vt:lpstr>Cambria Math</vt:lpstr>
      <vt:lpstr>Times New Roman</vt:lpstr>
      <vt:lpstr>Wingdings</vt:lpstr>
      <vt:lpstr>清风素材 https://12sc.taobao.com/</vt:lpstr>
      <vt:lpstr>PowerPoint 演示文稿</vt:lpstr>
      <vt:lpstr>PowerPoint 演示文稿</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文本入门、文本采集</vt:lpstr>
      <vt:lpstr>pause</vt:lpstr>
      <vt:lpstr>文本入门、文本采集</vt:lpstr>
      <vt:lpstr>文本入门、文本采集</vt:lpstr>
      <vt:lpstr>文本入门、文本采集</vt:lpstr>
      <vt:lpstr>文本入门、文本采集</vt:lpstr>
      <vt:lpstr>文本入门、文本采集</vt:lpstr>
      <vt:lpstr>pause</vt:lpstr>
      <vt:lpstr>思考题</vt:lpstr>
      <vt:lpstr>pause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Administrator</cp:lastModifiedBy>
  <cp:revision>403</cp:revision>
  <cp:lastPrinted>2020-03-27T09:34:47Z</cp:lastPrinted>
  <dcterms:created xsi:type="dcterms:W3CDTF">2015-01-23T04:02:45Z</dcterms:created>
  <dcterms:modified xsi:type="dcterms:W3CDTF">2024-09-04T10:28:27Z</dcterms:modified>
  <cp:category/>
  <cp:contentStatus>12sc.taobao.com</cp:contentStatus>
</cp:coreProperties>
</file>